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5" autoAdjust="0"/>
    <p:restoredTop sz="94660"/>
  </p:normalViewPr>
  <p:slideViewPr>
    <p:cSldViewPr>
      <p:cViewPr varScale="1">
        <p:scale>
          <a:sx n="103" d="100"/>
          <a:sy n="103" d="100"/>
        </p:scale>
        <p:origin x="2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300386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38067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4415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193026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276160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372932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244794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123807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1363001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298020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F3EEB6-EB19-4C02-8E55-8870F3ED1773}" type="datetimeFigureOut">
              <a:rPr lang="en-US" smtClean="0"/>
              <a:t>7/16/2015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6DBE1-99A8-4740-9BCF-227128102CA0}" type="slidenum">
              <a:rPr lang="en-US" smtClean="0"/>
              <a:t>‹#›</a:t>
            </a:fld>
            <a:endParaRPr lang="en-US" dirty="0"/>
          </a:p>
        </p:txBody>
      </p:sp>
    </p:spTree>
    <p:extLst>
      <p:ext uri="{BB962C8B-B14F-4D97-AF65-F5344CB8AC3E}">
        <p14:creationId xmlns:p14="http://schemas.microsoft.com/office/powerpoint/2010/main" val="3497416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3EEB6-EB19-4C02-8E55-8870F3ED1773}" type="datetimeFigureOut">
              <a:rPr lang="en-US" smtClean="0"/>
              <a:t>7/16/2015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6DBE1-99A8-4740-9BCF-227128102CA0}" type="slidenum">
              <a:rPr lang="en-US" smtClean="0"/>
              <a:t>‹#›</a:t>
            </a:fld>
            <a:endParaRPr lang="en-US" dirty="0"/>
          </a:p>
        </p:txBody>
      </p:sp>
    </p:spTree>
    <p:extLst>
      <p:ext uri="{BB962C8B-B14F-4D97-AF65-F5344CB8AC3E}">
        <p14:creationId xmlns:p14="http://schemas.microsoft.com/office/powerpoint/2010/main" val="389635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NFPA Changes</a:t>
            </a:r>
            <a:br>
              <a:rPr lang="en-US" dirty="0" smtClean="0"/>
            </a:br>
            <a:r>
              <a:rPr lang="en-US" dirty="0" smtClean="0"/>
              <a:t>2015 </a:t>
            </a:r>
            <a:endParaRPr lang="en-US" dirty="0"/>
          </a:p>
        </p:txBody>
      </p:sp>
    </p:spTree>
    <p:extLst>
      <p:ext uri="{BB962C8B-B14F-4D97-AF65-F5344CB8AC3E}">
        <p14:creationId xmlns:p14="http://schemas.microsoft.com/office/powerpoint/2010/main" val="403227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110.1 </a:t>
            </a: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0" indent="0">
              <a:buNone/>
            </a:pPr>
            <a:r>
              <a:rPr lang="en-US" dirty="0" smtClean="0"/>
              <a:t>110.1 </a:t>
            </a:r>
            <a:r>
              <a:rPr lang="en-US" strike="sngStrike" dirty="0"/>
              <a:t>Relationships with Contractors… </a:t>
            </a:r>
            <a:r>
              <a:rPr lang="en-US" u="sng" dirty="0"/>
              <a:t>Electrical Safety Program </a:t>
            </a:r>
            <a:r>
              <a:rPr lang="en-US" dirty="0" smtClean="0"/>
              <a:t/>
            </a:r>
            <a:br>
              <a:rPr lang="en-US" dirty="0" smtClean="0"/>
            </a:br>
            <a:endParaRPr lang="en-US" dirty="0" smtClean="0"/>
          </a:p>
          <a:p>
            <a:pPr marL="0" indent="0">
              <a:buNone/>
            </a:pPr>
            <a:r>
              <a:rPr lang="en-US" dirty="0" smtClean="0"/>
              <a:t>110.1(A</a:t>
            </a:r>
            <a:r>
              <a:rPr lang="en-US" dirty="0"/>
              <a:t>) General. The employer shall implement and document an overall electrical safety program that directs activity appropriate </a:t>
            </a:r>
            <a:r>
              <a:rPr lang="en-US" strike="sngStrike" dirty="0"/>
              <a:t>for</a:t>
            </a:r>
            <a:r>
              <a:rPr lang="en-US" dirty="0"/>
              <a:t> </a:t>
            </a:r>
            <a:r>
              <a:rPr lang="en-US" u="sng" dirty="0"/>
              <a:t>to</a:t>
            </a:r>
            <a:r>
              <a:rPr lang="en-US" dirty="0"/>
              <a:t> the </a:t>
            </a:r>
            <a:r>
              <a:rPr lang="en-US" u="sng" dirty="0"/>
              <a:t>risk associated with </a:t>
            </a:r>
            <a:r>
              <a:rPr lang="en-US" dirty="0"/>
              <a:t>electrical hazards, </a:t>
            </a:r>
            <a:r>
              <a:rPr lang="en-US" strike="sngStrike" dirty="0"/>
              <a:t>voltage, energy level, and circuit conditions. </a:t>
            </a:r>
            <a:endParaRPr lang="en-US" strike="sngStrike" dirty="0" smtClean="0"/>
          </a:p>
          <a:p>
            <a:pPr marL="0" indent="0">
              <a:buNone/>
            </a:pPr>
            <a:endParaRPr lang="en-US" dirty="0"/>
          </a:p>
          <a:p>
            <a:pPr marL="0" indent="0">
              <a:buNone/>
            </a:pPr>
            <a:r>
              <a:rPr lang="en-US" dirty="0" smtClean="0"/>
              <a:t>Informational </a:t>
            </a:r>
            <a:r>
              <a:rPr lang="en-US" dirty="0"/>
              <a:t>Note No. 1: Safety-related work practices, </a:t>
            </a:r>
            <a:r>
              <a:rPr lang="en-US" strike="sngStrike" dirty="0"/>
              <a:t>are just one component</a:t>
            </a:r>
            <a:r>
              <a:rPr lang="en-US" dirty="0"/>
              <a:t> </a:t>
            </a:r>
            <a:r>
              <a:rPr lang="en-US" u="sng" dirty="0"/>
              <a:t>maintenance requirements, warning practices, auditing requirements and training requirements provided in this standard are administrative controls and part </a:t>
            </a:r>
            <a:r>
              <a:rPr lang="en-US" dirty="0"/>
              <a:t>of an overall electrical safety program. </a:t>
            </a:r>
          </a:p>
          <a:p>
            <a:pPr marL="0" indent="0">
              <a:buNone/>
            </a:pPr>
            <a:r>
              <a:rPr lang="en-US" dirty="0" smtClean="0"/>
              <a:t/>
            </a:r>
            <a:br>
              <a:rPr lang="en-US" dirty="0" smtClean="0"/>
            </a:br>
            <a:r>
              <a:rPr lang="en-US" dirty="0" smtClean="0"/>
              <a:t>110.3(E</a:t>
            </a:r>
            <a:r>
              <a:rPr lang="en-US" dirty="0"/>
              <a:t>) Electrical Safety Program Procedures. An electrical safety program shall identify the procedures for </a:t>
            </a:r>
            <a:r>
              <a:rPr lang="en-US" strike="sngStrike" dirty="0"/>
              <a:t>working within the limited approach boundary and for working within the arc flash boundary employees exposed to an electrical hazard </a:t>
            </a:r>
            <a:r>
              <a:rPr lang="en-US" dirty="0"/>
              <a:t>before work is started. </a:t>
            </a:r>
          </a:p>
          <a:p>
            <a:endParaRPr lang="en-US" dirty="0"/>
          </a:p>
        </p:txBody>
      </p:sp>
    </p:spTree>
    <p:extLst>
      <p:ext uri="{BB962C8B-B14F-4D97-AF65-F5344CB8AC3E}">
        <p14:creationId xmlns:p14="http://schemas.microsoft.com/office/powerpoint/2010/main" val="378415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755"/>
            <a:ext cx="8229600" cy="1143000"/>
          </a:xfrm>
        </p:spPr>
        <p:txBody>
          <a:bodyPr>
            <a:normAutofit/>
          </a:bodyPr>
          <a:lstStyle/>
          <a:p>
            <a:r>
              <a:rPr lang="en-US" dirty="0" smtClean="0"/>
              <a:t>110.1 </a:t>
            </a:r>
            <a:endParaRPr lang="en-US" dirty="0"/>
          </a:p>
        </p:txBody>
      </p:sp>
      <p:sp>
        <p:nvSpPr>
          <p:cNvPr id="3" name="Content Placeholder 2"/>
          <p:cNvSpPr>
            <a:spLocks noGrp="1"/>
          </p:cNvSpPr>
          <p:nvPr>
            <p:ph idx="1"/>
          </p:nvPr>
        </p:nvSpPr>
        <p:spPr>
          <a:xfrm>
            <a:off x="152400" y="1066800"/>
            <a:ext cx="8839200" cy="5791200"/>
          </a:xfrm>
        </p:spPr>
        <p:txBody>
          <a:bodyPr>
            <a:normAutofit fontScale="25000" lnSpcReduction="20000"/>
          </a:bodyPr>
          <a:lstStyle/>
          <a:p>
            <a:pPr marL="0" indent="0">
              <a:buNone/>
            </a:pPr>
            <a:r>
              <a:rPr lang="en-US" sz="9600" dirty="0" smtClean="0"/>
              <a:t>110.1(F</a:t>
            </a:r>
            <a:r>
              <a:rPr lang="en-US" sz="9600" dirty="0"/>
              <a:t>) </a:t>
            </a:r>
            <a:r>
              <a:rPr lang="en-US" sz="9600" strike="sngStrike" dirty="0"/>
              <a:t>Hazard Identification and </a:t>
            </a:r>
            <a:r>
              <a:rPr lang="en-US" sz="9600" dirty="0"/>
              <a:t>Risk Assessment Procedure</a:t>
            </a:r>
            <a:r>
              <a:rPr lang="en-US" sz="9600" b="1" dirty="0"/>
              <a:t>. </a:t>
            </a:r>
            <a:r>
              <a:rPr lang="en-US" sz="9600" dirty="0"/>
              <a:t>An electrical safety program shall include a </a:t>
            </a:r>
            <a:r>
              <a:rPr lang="en-US" sz="9600" strike="sngStrike" dirty="0"/>
              <a:t>hazard identification and a </a:t>
            </a:r>
            <a:r>
              <a:rPr lang="en-US" sz="9600" dirty="0"/>
              <a:t>risk assessment procedure </a:t>
            </a:r>
            <a:r>
              <a:rPr lang="en-US" sz="9600" u="sng" dirty="0"/>
              <a:t>that addresses employee exposure to electrical hazards</a:t>
            </a:r>
            <a:r>
              <a:rPr lang="en-US" sz="9600" dirty="0"/>
              <a:t> </a:t>
            </a:r>
            <a:r>
              <a:rPr lang="en-US" sz="9600" strike="sngStrike" dirty="0"/>
              <a:t>to be used before work is started within the limited approach boundary or within the arc flash boundary of energized electrical conductors and circuit parts operating at 50 volts or more or where an electrical hazard exists. </a:t>
            </a:r>
            <a:r>
              <a:rPr lang="en-US" sz="9600" dirty="0"/>
              <a:t>The procedure shall identify the process to</a:t>
            </a:r>
            <a:r>
              <a:rPr lang="en-US" sz="9600" u="sng" dirty="0"/>
              <a:t>: </a:t>
            </a:r>
            <a:r>
              <a:rPr lang="en-US" sz="9600" strike="sngStrike" dirty="0"/>
              <a:t>be used by the employee before work is started to identify hazards and assess risks, including potential risk mitigation strategies</a:t>
            </a:r>
            <a:r>
              <a:rPr lang="en-US" sz="9600" dirty="0"/>
              <a:t>. </a:t>
            </a:r>
          </a:p>
          <a:p>
            <a:pPr marL="0" indent="0">
              <a:buNone/>
            </a:pPr>
            <a:r>
              <a:rPr lang="en-US" sz="7200" u="sng" dirty="0"/>
              <a:t>(</a:t>
            </a:r>
            <a:r>
              <a:rPr lang="en-US" sz="7200" u="sng" dirty="0" smtClean="0"/>
              <a:t>1</a:t>
            </a:r>
            <a:r>
              <a:rPr lang="en-US" sz="7200" u="sng" dirty="0"/>
              <a:t>) Identify hazards; </a:t>
            </a:r>
          </a:p>
          <a:p>
            <a:pPr marL="0" indent="0">
              <a:buNone/>
            </a:pPr>
            <a:r>
              <a:rPr lang="en-US" sz="7200" u="sng" dirty="0" smtClean="0"/>
              <a:t>(</a:t>
            </a:r>
            <a:r>
              <a:rPr lang="en-US" sz="7200" u="sng" dirty="0"/>
              <a:t>2) Assess risks; and </a:t>
            </a:r>
          </a:p>
          <a:p>
            <a:pPr marL="0" indent="0">
              <a:buNone/>
            </a:pPr>
            <a:r>
              <a:rPr lang="en-US" sz="7200" u="sng" dirty="0" smtClean="0"/>
              <a:t>(</a:t>
            </a:r>
            <a:r>
              <a:rPr lang="en-US" sz="7200" u="sng" dirty="0"/>
              <a:t>3) Implement risk control according to a hierarchy of methods. </a:t>
            </a:r>
          </a:p>
          <a:p>
            <a:pPr marL="0" indent="0">
              <a:buNone/>
            </a:pPr>
            <a:r>
              <a:rPr lang="en-US" sz="7200" u="sng" dirty="0" smtClean="0"/>
              <a:t>Informational </a:t>
            </a:r>
            <a:r>
              <a:rPr lang="en-US" sz="7200" u="sng" dirty="0"/>
              <a:t>Note No. 1: The hierarchy of risk control methods specified in ANSI/AIHA Z10-2012 is: </a:t>
            </a:r>
          </a:p>
          <a:p>
            <a:pPr marL="0" indent="0">
              <a:buNone/>
            </a:pPr>
            <a:r>
              <a:rPr lang="en-US" sz="7200" dirty="0" smtClean="0"/>
              <a:t>	</a:t>
            </a:r>
            <a:r>
              <a:rPr lang="en-US" sz="7200" u="sng" dirty="0" smtClean="0"/>
              <a:t>(</a:t>
            </a:r>
            <a:r>
              <a:rPr lang="en-US" sz="7200" u="sng" dirty="0"/>
              <a:t>1) Elimination </a:t>
            </a:r>
          </a:p>
          <a:p>
            <a:pPr marL="0" indent="0">
              <a:buNone/>
            </a:pPr>
            <a:r>
              <a:rPr lang="en-US" sz="7200" dirty="0" smtClean="0"/>
              <a:t>	</a:t>
            </a:r>
            <a:r>
              <a:rPr lang="en-US" sz="7200" u="sng" dirty="0" smtClean="0"/>
              <a:t>(</a:t>
            </a:r>
            <a:r>
              <a:rPr lang="en-US" sz="7200" u="sng" dirty="0"/>
              <a:t>2) Substitution </a:t>
            </a:r>
          </a:p>
          <a:p>
            <a:pPr marL="0" indent="0">
              <a:buNone/>
            </a:pPr>
            <a:r>
              <a:rPr lang="en-US" sz="7200" dirty="0" smtClean="0"/>
              <a:t>	</a:t>
            </a:r>
            <a:r>
              <a:rPr lang="en-US" sz="7200" u="sng" dirty="0" smtClean="0"/>
              <a:t>(</a:t>
            </a:r>
            <a:r>
              <a:rPr lang="en-US" sz="7200" u="sng" dirty="0"/>
              <a:t>3) Engineering controls </a:t>
            </a:r>
          </a:p>
          <a:p>
            <a:pPr marL="0" indent="0">
              <a:buNone/>
            </a:pPr>
            <a:r>
              <a:rPr lang="en-US" sz="7200" dirty="0" smtClean="0"/>
              <a:t>	</a:t>
            </a:r>
            <a:r>
              <a:rPr lang="en-US" sz="7200" u="sng" dirty="0" smtClean="0"/>
              <a:t>(</a:t>
            </a:r>
            <a:r>
              <a:rPr lang="en-US" sz="7200" u="sng" dirty="0"/>
              <a:t>4) Awareness </a:t>
            </a:r>
          </a:p>
          <a:p>
            <a:pPr marL="0" indent="0">
              <a:buNone/>
            </a:pPr>
            <a:r>
              <a:rPr lang="en-US" sz="7200" dirty="0" smtClean="0"/>
              <a:t>	</a:t>
            </a:r>
            <a:r>
              <a:rPr lang="en-US" sz="7200" u="sng" dirty="0" smtClean="0"/>
              <a:t>(</a:t>
            </a:r>
            <a:r>
              <a:rPr lang="en-US" sz="7200" u="sng" dirty="0"/>
              <a:t>5) Administrative controls </a:t>
            </a:r>
          </a:p>
          <a:p>
            <a:pPr marL="0" indent="0">
              <a:buNone/>
            </a:pPr>
            <a:r>
              <a:rPr lang="en-US" sz="7200" dirty="0" smtClean="0"/>
              <a:t>	</a:t>
            </a:r>
            <a:r>
              <a:rPr lang="en-US" sz="7200" u="sng" dirty="0" smtClean="0"/>
              <a:t>(</a:t>
            </a:r>
            <a:r>
              <a:rPr lang="en-US" sz="7200" u="sng" dirty="0"/>
              <a:t>6) Personal protective equipment </a:t>
            </a:r>
          </a:p>
          <a:p>
            <a:endParaRPr lang="en-US" dirty="0"/>
          </a:p>
        </p:txBody>
      </p:sp>
    </p:spTree>
    <p:extLst>
      <p:ext uri="{BB962C8B-B14F-4D97-AF65-F5344CB8AC3E}">
        <p14:creationId xmlns:p14="http://schemas.microsoft.com/office/powerpoint/2010/main" val="1294811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10.1 </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marL="0" indent="0">
              <a:buNone/>
            </a:pPr>
            <a:r>
              <a:rPr lang="en-US" strike="sngStrike" dirty="0" smtClean="0"/>
              <a:t>110.1(G</a:t>
            </a:r>
            <a:r>
              <a:rPr lang="en-US" strike="sngStrike" dirty="0"/>
              <a:t>)(2) Repetitive or Similar Tasks. If the work or operations to be performed during the work day or shift are repetitive and similar, at least one job briefing shall be conducted before the start of the first job of the day or shift</a:t>
            </a:r>
            <a:r>
              <a:rPr lang="en-US" dirty="0"/>
              <a:t>. </a:t>
            </a:r>
          </a:p>
          <a:p>
            <a:pPr marL="0" indent="0">
              <a:buNone/>
            </a:pPr>
            <a:r>
              <a:rPr lang="en-US" dirty="0" smtClean="0"/>
              <a:t/>
            </a:r>
            <a:br>
              <a:rPr lang="en-US" dirty="0" smtClean="0"/>
            </a:br>
            <a:r>
              <a:rPr lang="en-US" strike="sngStrike" dirty="0" smtClean="0"/>
              <a:t>(</a:t>
            </a:r>
            <a:r>
              <a:rPr lang="en-US" strike="sngStrike" dirty="0"/>
              <a:t>3) </a:t>
            </a:r>
            <a:r>
              <a:rPr lang="en-US" u="sng" dirty="0"/>
              <a:t>(2) </a:t>
            </a:r>
            <a:r>
              <a:rPr lang="en-US" dirty="0"/>
              <a:t>Routine Work. Prior to starting work, a brief discussion shall be satisfactory if the work involved is routine and if the employee is qualified for the task. </a:t>
            </a:r>
            <a:r>
              <a:rPr lang="en-US" strike="sngStrike" dirty="0"/>
              <a:t>A more extensive discussion shall be conducted if either of the following apply </a:t>
            </a:r>
            <a:r>
              <a:rPr lang="en-US" u="sng" dirty="0"/>
              <a:t>If either of the following conditions exist refer to 110.3(G)(1): </a:t>
            </a:r>
          </a:p>
          <a:p>
            <a:pPr marL="0" indent="0">
              <a:buNone/>
            </a:pPr>
            <a:r>
              <a:rPr lang="en-US" dirty="0" smtClean="0"/>
              <a:t>	(</a:t>
            </a:r>
            <a:r>
              <a:rPr lang="en-US" dirty="0"/>
              <a:t>1) The work is complicated or </a:t>
            </a:r>
            <a:r>
              <a:rPr lang="en-US" strike="sngStrike" dirty="0"/>
              <a:t>particularly hazardous </a:t>
            </a:r>
            <a:r>
              <a:rPr lang="en-US" strike="sngStrike" dirty="0" smtClean="0"/>
              <a:t>       </a:t>
            </a:r>
            <a:r>
              <a:rPr lang="en-US" dirty="0" smtClean="0"/>
              <a:t>	</a:t>
            </a:r>
            <a:r>
              <a:rPr lang="en-US" u="sng" dirty="0" smtClean="0"/>
              <a:t>involves increase </a:t>
            </a:r>
            <a:r>
              <a:rPr lang="en-US" u="sng" dirty="0"/>
              <a:t>risk</a:t>
            </a:r>
            <a:r>
              <a:rPr lang="en-US" dirty="0"/>
              <a:t>. </a:t>
            </a:r>
          </a:p>
          <a:p>
            <a:pPr marL="0" indent="0">
              <a:buNone/>
            </a:pPr>
            <a:r>
              <a:rPr lang="en-US" dirty="0" smtClean="0"/>
              <a:t/>
            </a:r>
            <a:br>
              <a:rPr lang="en-US" dirty="0" smtClean="0"/>
            </a:br>
            <a:r>
              <a:rPr lang="en-US" dirty="0" smtClean="0"/>
              <a:t>110.1(H</a:t>
            </a:r>
            <a:r>
              <a:rPr lang="en-US" dirty="0"/>
              <a:t>)(2) Field Work….. </a:t>
            </a:r>
            <a:r>
              <a:rPr lang="en-US" u="sng" dirty="0"/>
              <a:t>The frequency of the audit shall not exceed one year. </a:t>
            </a:r>
          </a:p>
          <a:p>
            <a:endParaRPr lang="en-US" dirty="0"/>
          </a:p>
        </p:txBody>
      </p:sp>
    </p:spTree>
    <p:extLst>
      <p:ext uri="{BB962C8B-B14F-4D97-AF65-F5344CB8AC3E}">
        <p14:creationId xmlns:p14="http://schemas.microsoft.com/office/powerpoint/2010/main" val="458069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110.2 </a:t>
            </a:r>
          </a:p>
        </p:txBody>
      </p:sp>
      <p:sp>
        <p:nvSpPr>
          <p:cNvPr id="3" name="Content Placeholder 2"/>
          <p:cNvSpPr>
            <a:spLocks noGrp="1"/>
          </p:cNvSpPr>
          <p:nvPr>
            <p:ph idx="1"/>
          </p:nvPr>
        </p:nvSpPr>
        <p:spPr>
          <a:xfrm>
            <a:off x="457200" y="1600200"/>
            <a:ext cx="8229600" cy="5181600"/>
          </a:xfrm>
        </p:spPr>
        <p:txBody>
          <a:bodyPr>
            <a:normAutofit/>
          </a:bodyPr>
          <a:lstStyle/>
          <a:p>
            <a:r>
              <a:rPr lang="en-US" dirty="0" smtClean="0"/>
              <a:t>110.2(A</a:t>
            </a:r>
            <a:r>
              <a:rPr lang="en-US" dirty="0"/>
              <a:t>) Safety Training. The training requirements contained in this section shall apply to employees </a:t>
            </a:r>
            <a:r>
              <a:rPr lang="en-US" strike="sngStrike" dirty="0"/>
              <a:t>who face a risk of </a:t>
            </a:r>
            <a:r>
              <a:rPr lang="en-US" u="sng" dirty="0"/>
              <a:t>exposed</a:t>
            </a:r>
            <a:r>
              <a:rPr lang="en-US" dirty="0"/>
              <a:t> </a:t>
            </a:r>
            <a:r>
              <a:rPr lang="en-US" u="sng" dirty="0"/>
              <a:t>to</a:t>
            </a:r>
            <a:r>
              <a:rPr lang="en-US" dirty="0"/>
              <a:t> an electrical hazard …. </a:t>
            </a:r>
          </a:p>
          <a:p>
            <a:r>
              <a:rPr lang="en-US" dirty="0" smtClean="0"/>
              <a:t>110.2(B</a:t>
            </a:r>
            <a:r>
              <a:rPr lang="en-US" dirty="0"/>
              <a:t>) Type of Training. The training required by this section shall be classroom or on-the-job type, or a combination of the two. The </a:t>
            </a:r>
            <a:r>
              <a:rPr lang="en-US" strike="sngStrike" dirty="0"/>
              <a:t>degree</a:t>
            </a:r>
            <a:r>
              <a:rPr lang="en-US" dirty="0"/>
              <a:t> </a:t>
            </a:r>
            <a:r>
              <a:rPr lang="en-US" u="sng" dirty="0"/>
              <a:t>type and extant </a:t>
            </a:r>
            <a:r>
              <a:rPr lang="en-US" dirty="0"/>
              <a:t>of </a:t>
            </a:r>
            <a:r>
              <a:rPr lang="en-US" u="sng" dirty="0"/>
              <a:t>the</a:t>
            </a:r>
            <a:r>
              <a:rPr lang="en-US" dirty="0"/>
              <a:t> training provided shall be determined by the risk to the employee. </a:t>
            </a:r>
          </a:p>
          <a:p>
            <a:endParaRPr lang="en-US" dirty="0"/>
          </a:p>
        </p:txBody>
      </p:sp>
    </p:spTree>
    <p:extLst>
      <p:ext uri="{BB962C8B-B14F-4D97-AF65-F5344CB8AC3E}">
        <p14:creationId xmlns:p14="http://schemas.microsoft.com/office/powerpoint/2010/main" val="1944431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ARTICLE </a:t>
            </a:r>
            <a:r>
              <a:rPr lang="en-US" dirty="0"/>
              <a:t>110.2 </a:t>
            </a:r>
          </a:p>
        </p:txBody>
      </p:sp>
      <p:sp>
        <p:nvSpPr>
          <p:cNvPr id="3" name="Content Placeholder 2"/>
          <p:cNvSpPr>
            <a:spLocks noGrp="1"/>
          </p:cNvSpPr>
          <p:nvPr>
            <p:ph idx="1"/>
          </p:nvPr>
        </p:nvSpPr>
        <p:spPr>
          <a:xfrm>
            <a:off x="457200" y="1066800"/>
            <a:ext cx="8229600" cy="5638800"/>
          </a:xfrm>
        </p:spPr>
        <p:txBody>
          <a:bodyPr>
            <a:normAutofit fontScale="62500" lnSpcReduction="20000"/>
          </a:bodyPr>
          <a:lstStyle/>
          <a:p>
            <a:r>
              <a:rPr lang="en-US" dirty="0" smtClean="0"/>
              <a:t>110.2(C</a:t>
            </a:r>
            <a:r>
              <a:rPr lang="en-US" dirty="0"/>
              <a:t>) Emergency </a:t>
            </a:r>
            <a:r>
              <a:rPr lang="en-US" strike="sngStrike" dirty="0"/>
              <a:t>Procedures</a:t>
            </a:r>
            <a:r>
              <a:rPr lang="en-US" dirty="0"/>
              <a:t> </a:t>
            </a:r>
            <a:r>
              <a:rPr lang="en-US" u="sng" dirty="0"/>
              <a:t>Response</a:t>
            </a:r>
            <a:r>
              <a:rPr lang="en-US" dirty="0"/>
              <a:t>. </a:t>
            </a:r>
            <a:r>
              <a:rPr lang="en-US" strike="sngStrike" dirty="0"/>
              <a:t>Employees exposed to shock hazards and those employees responsible for taking action in case of emergency shall be trained in methods of release of victims from contact with exposed energized electrical conductors or circuit parts. Employees shall be regularly instructed in methods of first aid and emergency procedures, such as approved methods of resuscitation, if their duties warrant such training. Training of employees in approved methods of resuscitation, including cardiopulmonary resuscitation and automatic external defibrillator (AED) use, shall be certified by the employer annually. </a:t>
            </a:r>
          </a:p>
          <a:p>
            <a:r>
              <a:rPr lang="en-US" u="sng" dirty="0" smtClean="0"/>
              <a:t>Employers </a:t>
            </a:r>
            <a:r>
              <a:rPr lang="en-US" u="sng" dirty="0"/>
              <a:t>shall document that employees required to respond to emergencies have received the training in (1) and (2) below: </a:t>
            </a:r>
          </a:p>
          <a:p>
            <a:r>
              <a:rPr lang="en-US" u="sng" dirty="0" smtClean="0"/>
              <a:t>(</a:t>
            </a:r>
            <a:r>
              <a:rPr lang="en-US" u="sng" dirty="0"/>
              <a:t>1) Contact Release. Employees exposed to shock hazards shall be trained in methods of safe release of victims from contact with exposed energized electrical conductors or circuit parts.</a:t>
            </a:r>
            <a:r>
              <a:rPr lang="en-US" dirty="0"/>
              <a:t> </a:t>
            </a:r>
          </a:p>
          <a:p>
            <a:r>
              <a:rPr lang="en-US" u="sng" dirty="0" smtClean="0"/>
              <a:t>(</a:t>
            </a:r>
            <a:r>
              <a:rPr lang="en-US" u="sng" dirty="0"/>
              <a:t>2) Resuscitation. Employees shall be regularly instructed in methods of first aid and emergency procedures, such as approved methods of resuscitation, if their duties warrant such training. Training of employees in approved methods of resuscitation, including cardiopulmonary resuscitation and automated external defibrillator (AED) use, shall be verified annually. </a:t>
            </a:r>
          </a:p>
          <a:p>
            <a:endParaRPr lang="en-US" dirty="0"/>
          </a:p>
        </p:txBody>
      </p:sp>
    </p:spTree>
    <p:extLst>
      <p:ext uri="{BB962C8B-B14F-4D97-AF65-F5344CB8AC3E}">
        <p14:creationId xmlns:p14="http://schemas.microsoft.com/office/powerpoint/2010/main" val="127194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110.2 </a:t>
            </a:r>
          </a:p>
        </p:txBody>
      </p:sp>
      <p:sp>
        <p:nvSpPr>
          <p:cNvPr id="3" name="Content Placeholder 2"/>
          <p:cNvSpPr>
            <a:spLocks noGrp="1"/>
          </p:cNvSpPr>
          <p:nvPr>
            <p:ph idx="1"/>
          </p:nvPr>
        </p:nvSpPr>
        <p:spPr>
          <a:xfrm>
            <a:off x="219222" y="1524000"/>
            <a:ext cx="8915400" cy="5181600"/>
          </a:xfrm>
        </p:spPr>
        <p:txBody>
          <a:bodyPr>
            <a:normAutofit fontScale="70000" lnSpcReduction="20000"/>
          </a:bodyPr>
          <a:lstStyle/>
          <a:p>
            <a:r>
              <a:rPr lang="en-US" dirty="0" smtClean="0"/>
              <a:t>110.2(D</a:t>
            </a:r>
            <a:r>
              <a:rPr lang="en-US" dirty="0"/>
              <a:t>)(1)(a) Such persons shall also be familiar with the proper use of the special precautionary techniques; </a:t>
            </a:r>
            <a:r>
              <a:rPr lang="en-US" u="sng" dirty="0"/>
              <a:t>applicable electrical policies and procedures; </a:t>
            </a:r>
            <a:r>
              <a:rPr lang="en-US" dirty="0"/>
              <a:t>personal protective equipment including…. </a:t>
            </a:r>
            <a:r>
              <a:rPr lang="en-US" dirty="0" smtClean="0"/>
              <a:t/>
            </a:r>
            <a:br>
              <a:rPr lang="en-US" dirty="0" smtClean="0"/>
            </a:br>
            <a:endParaRPr lang="en-US" dirty="0"/>
          </a:p>
          <a:p>
            <a:r>
              <a:rPr lang="en-US" dirty="0" smtClean="0"/>
              <a:t>110.2(D</a:t>
            </a:r>
            <a:r>
              <a:rPr lang="en-US" dirty="0"/>
              <a:t>)(1)(b) Such persons permitted to work within the limited approach boundary of </a:t>
            </a:r>
            <a:r>
              <a:rPr lang="en-US" strike="sngStrike" dirty="0"/>
              <a:t>exposed energized electrical conductors and circuit parts operating at 50 volts or more </a:t>
            </a:r>
            <a:r>
              <a:rPr lang="en-US" dirty="0"/>
              <a:t>shall, at a minimum, be additionally trained in all of the following </a:t>
            </a:r>
            <a:r>
              <a:rPr lang="en-US" dirty="0" smtClean="0"/>
              <a:t/>
            </a:r>
            <a:br>
              <a:rPr lang="en-US" dirty="0" smtClean="0"/>
            </a:br>
            <a:endParaRPr lang="en-US" dirty="0"/>
          </a:p>
          <a:p>
            <a:r>
              <a:rPr lang="en-US" dirty="0" smtClean="0"/>
              <a:t>110.2(D</a:t>
            </a:r>
            <a:r>
              <a:rPr lang="en-US" dirty="0"/>
              <a:t>)(1)(b)(4) Decision-making process necessary to: </a:t>
            </a:r>
            <a:r>
              <a:rPr lang="en-US" strike="sngStrike" dirty="0"/>
              <a:t>determine the degree and extent of the hazard and the personal protective equipment and job planning necessary to perform the task safely</a:t>
            </a:r>
            <a:r>
              <a:rPr lang="en-US" dirty="0"/>
              <a:t>: </a:t>
            </a:r>
          </a:p>
          <a:p>
            <a:pPr marL="0" indent="0">
              <a:buNone/>
            </a:pPr>
            <a:r>
              <a:rPr lang="en-US" dirty="0" smtClean="0"/>
              <a:t>	</a:t>
            </a:r>
            <a:r>
              <a:rPr lang="en-US" u="sng" dirty="0" smtClean="0"/>
              <a:t>i</a:t>
            </a:r>
            <a:r>
              <a:rPr lang="en-US" u="sng" dirty="0"/>
              <a:t>) Perform the job planning required by this Standard; and </a:t>
            </a:r>
          </a:p>
          <a:p>
            <a:pPr marL="0" indent="0">
              <a:buNone/>
            </a:pPr>
            <a:r>
              <a:rPr lang="en-US" dirty="0" smtClean="0"/>
              <a:t>	</a:t>
            </a:r>
            <a:r>
              <a:rPr lang="en-US" u="sng" dirty="0" smtClean="0"/>
              <a:t>ii</a:t>
            </a:r>
            <a:r>
              <a:rPr lang="en-US" u="sng" dirty="0"/>
              <a:t>) Identify electrical hazards; </a:t>
            </a:r>
          </a:p>
          <a:p>
            <a:pPr marL="0" indent="0">
              <a:buNone/>
            </a:pPr>
            <a:r>
              <a:rPr lang="en-US" dirty="0" smtClean="0"/>
              <a:t>	</a:t>
            </a:r>
            <a:r>
              <a:rPr lang="en-US" u="sng" dirty="0" smtClean="0"/>
              <a:t>iii</a:t>
            </a:r>
            <a:r>
              <a:rPr lang="en-US" u="sng" dirty="0"/>
              <a:t>) Assess the associated risk; </a:t>
            </a:r>
          </a:p>
          <a:p>
            <a:pPr marL="0" indent="0">
              <a:buNone/>
            </a:pPr>
            <a:r>
              <a:rPr lang="en-US" dirty="0" smtClean="0"/>
              <a:t>	</a:t>
            </a:r>
            <a:r>
              <a:rPr lang="en-US" u="sng" dirty="0" smtClean="0"/>
              <a:t>iv</a:t>
            </a:r>
            <a:r>
              <a:rPr lang="en-US" u="sng" dirty="0"/>
              <a:t>) Select the personal protective equipment required by this </a:t>
            </a:r>
            <a:r>
              <a:rPr lang="en-US" dirty="0" smtClean="0"/>
              <a:t>	</a:t>
            </a:r>
            <a:r>
              <a:rPr lang="en-US" u="sng" dirty="0" smtClean="0"/>
              <a:t>Standard</a:t>
            </a:r>
            <a:r>
              <a:rPr lang="en-US" u="sng" dirty="0"/>
              <a:t>. </a:t>
            </a:r>
          </a:p>
          <a:p>
            <a:endParaRPr lang="en-US" dirty="0"/>
          </a:p>
        </p:txBody>
      </p:sp>
    </p:spTree>
    <p:extLst>
      <p:ext uri="{BB962C8B-B14F-4D97-AF65-F5344CB8AC3E}">
        <p14:creationId xmlns:p14="http://schemas.microsoft.com/office/powerpoint/2010/main" val="4263262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110.2 </a:t>
            </a:r>
          </a:p>
        </p:txBody>
      </p:sp>
      <p:sp>
        <p:nvSpPr>
          <p:cNvPr id="3" name="Content Placeholder 2"/>
          <p:cNvSpPr>
            <a:spLocks noGrp="1"/>
          </p:cNvSpPr>
          <p:nvPr>
            <p:ph idx="1"/>
          </p:nvPr>
        </p:nvSpPr>
        <p:spPr>
          <a:xfrm>
            <a:off x="304800" y="1371600"/>
            <a:ext cx="8229600" cy="5211763"/>
          </a:xfrm>
        </p:spPr>
        <p:txBody>
          <a:bodyPr>
            <a:normAutofit fontScale="92500" lnSpcReduction="10000"/>
          </a:bodyPr>
          <a:lstStyle/>
          <a:p>
            <a:r>
              <a:rPr lang="en-US" dirty="0" smtClean="0"/>
              <a:t>110.2(D</a:t>
            </a:r>
            <a:r>
              <a:rPr lang="en-US" dirty="0"/>
              <a:t>)(3) Retraining. </a:t>
            </a:r>
            <a:r>
              <a:rPr lang="en-US" u="sng" dirty="0"/>
              <a:t>Retraining in safety-related work practices and applicable changes in this standard shall be performed at intervals not to exceed three years</a:t>
            </a:r>
            <a:r>
              <a:rPr lang="en-US" dirty="0"/>
              <a:t>. An employee shall receive additional training (or retraining) under any of the following conditions: </a:t>
            </a:r>
          </a:p>
          <a:p>
            <a:r>
              <a:rPr lang="en-US" dirty="0" smtClean="0"/>
              <a:t>110.2(E</a:t>
            </a:r>
            <a:r>
              <a:rPr lang="en-US" dirty="0"/>
              <a:t>) Training Documentation……</a:t>
            </a:r>
            <a:r>
              <a:rPr lang="en-US" u="sng" dirty="0"/>
              <a:t>Informational Note No. 1: Content of the training could include one or more of the following: course syllabus, course curriculum, outline, table of contents or training objectives. </a:t>
            </a:r>
          </a:p>
          <a:p>
            <a:endParaRPr lang="en-US" dirty="0"/>
          </a:p>
        </p:txBody>
      </p:sp>
    </p:spTree>
    <p:extLst>
      <p:ext uri="{BB962C8B-B14F-4D97-AF65-F5344CB8AC3E}">
        <p14:creationId xmlns:p14="http://schemas.microsoft.com/office/powerpoint/2010/main" val="1098226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110.3 </a:t>
            </a:r>
          </a:p>
        </p:txBody>
      </p:sp>
      <p:sp>
        <p:nvSpPr>
          <p:cNvPr id="3" name="Content Placeholder 2"/>
          <p:cNvSpPr>
            <a:spLocks noGrp="1"/>
          </p:cNvSpPr>
          <p:nvPr>
            <p:ph idx="1"/>
          </p:nvPr>
        </p:nvSpPr>
        <p:spPr/>
        <p:txBody>
          <a:bodyPr>
            <a:normAutofit/>
          </a:bodyPr>
          <a:lstStyle/>
          <a:p>
            <a:r>
              <a:rPr lang="en-US" dirty="0" smtClean="0"/>
              <a:t>110.3 </a:t>
            </a:r>
            <a:r>
              <a:rPr lang="en-US" strike="sngStrike" dirty="0"/>
              <a:t>Electrical Safety Program </a:t>
            </a:r>
            <a:r>
              <a:rPr lang="en-US" u="sng" dirty="0"/>
              <a:t>Host and Contract Employers’ Responsibilities </a:t>
            </a:r>
          </a:p>
          <a:p>
            <a:r>
              <a:rPr lang="en-US" dirty="0" smtClean="0"/>
              <a:t>110.3(B</a:t>
            </a:r>
            <a:r>
              <a:rPr lang="en-US" dirty="0"/>
              <a:t>)(3)(b) </a:t>
            </a:r>
            <a:r>
              <a:rPr lang="en-US" strike="sngStrike" dirty="0"/>
              <a:t>Any unanticipated hazards found</a:t>
            </a:r>
            <a:r>
              <a:rPr lang="en-US" dirty="0"/>
              <a:t> </a:t>
            </a:r>
            <a:r>
              <a:rPr lang="en-US" u="sng" dirty="0"/>
              <a:t>Hazards identified </a:t>
            </a:r>
            <a:r>
              <a:rPr lang="en-US" dirty="0"/>
              <a:t>during the </a:t>
            </a:r>
            <a:r>
              <a:rPr lang="en-US" strike="sngStrike" dirty="0"/>
              <a:t>contract employer’s work that</a:t>
            </a:r>
            <a:r>
              <a:rPr lang="en-US" dirty="0"/>
              <a:t> </a:t>
            </a:r>
            <a:r>
              <a:rPr lang="en-US" u="sng" dirty="0"/>
              <a:t>course of work by the contract employer that were not communicated</a:t>
            </a:r>
            <a:r>
              <a:rPr lang="en-US" dirty="0"/>
              <a:t> by the host employer </a:t>
            </a:r>
            <a:r>
              <a:rPr lang="en-US" strike="sngStrike" dirty="0"/>
              <a:t>did not mention. </a:t>
            </a:r>
          </a:p>
        </p:txBody>
      </p:sp>
    </p:spTree>
    <p:extLst>
      <p:ext uri="{BB962C8B-B14F-4D97-AF65-F5344CB8AC3E}">
        <p14:creationId xmlns:p14="http://schemas.microsoft.com/office/powerpoint/2010/main" val="3465584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dirty="0" smtClean="0"/>
              <a:t>110.4 </a:t>
            </a:r>
            <a:r>
              <a:rPr lang="en-US" dirty="0"/>
              <a:t>RESTRUCTURING </a:t>
            </a:r>
          </a:p>
        </p:txBody>
      </p:sp>
      <p:sp>
        <p:nvSpPr>
          <p:cNvPr id="3" name="Content Placeholder 2"/>
          <p:cNvSpPr>
            <a:spLocks noGrp="1"/>
          </p:cNvSpPr>
          <p:nvPr>
            <p:ph idx="1"/>
          </p:nvPr>
        </p:nvSpPr>
        <p:spPr>
          <a:xfrm>
            <a:off x="457200" y="1219200"/>
            <a:ext cx="7315200" cy="5486400"/>
          </a:xfrm>
        </p:spPr>
        <p:txBody>
          <a:bodyPr>
            <a:normAutofit fontScale="77500" lnSpcReduction="20000"/>
          </a:bodyPr>
          <a:lstStyle/>
          <a:p>
            <a:pPr marL="0" indent="0">
              <a:buNone/>
            </a:pPr>
            <a:r>
              <a:rPr lang="en-US" dirty="0" smtClean="0"/>
              <a:t>110.4 </a:t>
            </a:r>
            <a:r>
              <a:rPr lang="en-US" dirty="0"/>
              <a:t>Use of </a:t>
            </a:r>
            <a:r>
              <a:rPr lang="en-US" u="sng" dirty="0"/>
              <a:t>Electrical</a:t>
            </a:r>
            <a:r>
              <a:rPr lang="en-US" dirty="0"/>
              <a:t> Equipment </a:t>
            </a:r>
          </a:p>
          <a:p>
            <a:pPr marL="0" indent="0">
              <a:buNone/>
            </a:pPr>
            <a:r>
              <a:rPr lang="en-US" dirty="0" smtClean="0"/>
              <a:t>(</a:t>
            </a:r>
            <a:r>
              <a:rPr lang="en-US" dirty="0"/>
              <a:t>A) Test Instruments and Equipment </a:t>
            </a:r>
          </a:p>
          <a:p>
            <a:r>
              <a:rPr lang="en-US" dirty="0" smtClean="0"/>
              <a:t>(</a:t>
            </a:r>
            <a:r>
              <a:rPr lang="en-US" dirty="0"/>
              <a:t>1) Testing </a:t>
            </a:r>
          </a:p>
          <a:p>
            <a:r>
              <a:rPr lang="en-US" dirty="0" smtClean="0"/>
              <a:t>(</a:t>
            </a:r>
            <a:r>
              <a:rPr lang="en-US" dirty="0"/>
              <a:t>2) Rating </a:t>
            </a:r>
          </a:p>
          <a:p>
            <a:r>
              <a:rPr lang="en-US" dirty="0" smtClean="0"/>
              <a:t>(</a:t>
            </a:r>
            <a:r>
              <a:rPr lang="en-US" dirty="0"/>
              <a:t>3) Design </a:t>
            </a:r>
          </a:p>
          <a:p>
            <a:r>
              <a:rPr lang="en-US" dirty="0" smtClean="0"/>
              <a:t>(</a:t>
            </a:r>
            <a:r>
              <a:rPr lang="en-US" dirty="0"/>
              <a:t>4) Visual Inspection </a:t>
            </a:r>
            <a:r>
              <a:rPr lang="en-US" u="sng" dirty="0"/>
              <a:t>and Repair </a:t>
            </a:r>
          </a:p>
          <a:p>
            <a:r>
              <a:rPr lang="en-US" dirty="0" smtClean="0"/>
              <a:t>(</a:t>
            </a:r>
            <a:r>
              <a:rPr lang="en-US" dirty="0"/>
              <a:t>5) Operation Verification </a:t>
            </a:r>
          </a:p>
          <a:p>
            <a:pPr marL="0" indent="0">
              <a:buNone/>
            </a:pPr>
            <a:r>
              <a:rPr lang="en-US" dirty="0" smtClean="0"/>
              <a:t>(</a:t>
            </a:r>
            <a:r>
              <a:rPr lang="en-US" dirty="0"/>
              <a:t>B) Portable Electric Equipment </a:t>
            </a:r>
          </a:p>
          <a:p>
            <a:r>
              <a:rPr lang="en-US" u="sng" dirty="0" smtClean="0"/>
              <a:t>(</a:t>
            </a:r>
            <a:r>
              <a:rPr lang="en-US" u="sng" dirty="0"/>
              <a:t>1) Manufacturer’s Instructions </a:t>
            </a:r>
          </a:p>
          <a:p>
            <a:r>
              <a:rPr lang="en-US" strike="sngStrike" dirty="0" smtClean="0"/>
              <a:t>(</a:t>
            </a:r>
            <a:r>
              <a:rPr lang="en-US" strike="sngStrike" dirty="0"/>
              <a:t>1) </a:t>
            </a:r>
            <a:r>
              <a:rPr lang="en-US" u="sng" dirty="0"/>
              <a:t>(2) </a:t>
            </a:r>
            <a:r>
              <a:rPr lang="en-US" dirty="0"/>
              <a:t>Handling </a:t>
            </a:r>
            <a:r>
              <a:rPr lang="en-US" u="sng" dirty="0"/>
              <a:t>and Storage </a:t>
            </a:r>
          </a:p>
          <a:p>
            <a:r>
              <a:rPr lang="en-US" strike="sngStrike" dirty="0" smtClean="0"/>
              <a:t>(</a:t>
            </a:r>
            <a:r>
              <a:rPr lang="en-US" strike="sngStrike" dirty="0"/>
              <a:t>2) </a:t>
            </a:r>
            <a:r>
              <a:rPr lang="en-US" u="sng" dirty="0"/>
              <a:t>(3)</a:t>
            </a:r>
            <a:r>
              <a:rPr lang="en-US" dirty="0"/>
              <a:t> Grounding-Type Equipment </a:t>
            </a:r>
          </a:p>
          <a:p>
            <a:r>
              <a:rPr lang="en-US" strike="sngStrike" dirty="0" smtClean="0"/>
              <a:t>(</a:t>
            </a:r>
            <a:r>
              <a:rPr lang="en-US" strike="sngStrike" dirty="0"/>
              <a:t>3) </a:t>
            </a:r>
            <a:r>
              <a:rPr lang="en-US" u="sng" dirty="0"/>
              <a:t>(4)</a:t>
            </a:r>
            <a:r>
              <a:rPr lang="en-US" dirty="0"/>
              <a:t> Visual Inspection </a:t>
            </a:r>
            <a:r>
              <a:rPr lang="en-US" u="sng" dirty="0"/>
              <a:t>and Repair </a:t>
            </a:r>
          </a:p>
          <a:p>
            <a:pPr marL="0" indent="0">
              <a:buNone/>
            </a:pPr>
            <a:r>
              <a:rPr lang="en-US" dirty="0" smtClean="0"/>
              <a:t>110.4(</a:t>
            </a:r>
            <a:r>
              <a:rPr lang="en-US" strike="sngStrike" dirty="0" smtClean="0"/>
              <a:t>B</a:t>
            </a:r>
            <a:r>
              <a:rPr lang="en-US" strike="sngStrike" dirty="0"/>
              <a:t>)(3)(d) </a:t>
            </a:r>
            <a:r>
              <a:rPr lang="en-US" u="sng" dirty="0"/>
              <a:t>(5) Conductive Work Locations </a:t>
            </a:r>
          </a:p>
          <a:p>
            <a:r>
              <a:rPr lang="en-US" strike="sngStrike" dirty="0" smtClean="0"/>
              <a:t>(</a:t>
            </a:r>
            <a:r>
              <a:rPr lang="en-US" strike="sngStrike" dirty="0"/>
              <a:t>4)</a:t>
            </a:r>
            <a:r>
              <a:rPr lang="en-US" dirty="0"/>
              <a:t> </a:t>
            </a:r>
            <a:r>
              <a:rPr lang="en-US" u="sng" dirty="0"/>
              <a:t>(6) </a:t>
            </a:r>
            <a:r>
              <a:rPr lang="en-US" dirty="0"/>
              <a:t>Connecting Attachment Plugs </a:t>
            </a:r>
          </a:p>
          <a:p>
            <a:endParaRPr lang="en-US" dirty="0"/>
          </a:p>
        </p:txBody>
      </p:sp>
    </p:spTree>
    <p:extLst>
      <p:ext uri="{BB962C8B-B14F-4D97-AF65-F5344CB8AC3E}">
        <p14:creationId xmlns:p14="http://schemas.microsoft.com/office/powerpoint/2010/main" val="3479498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dirty="0" smtClean="0"/>
              <a:t>ARTICLE </a:t>
            </a:r>
            <a:r>
              <a:rPr lang="en-US" dirty="0"/>
              <a:t>110.4 </a:t>
            </a:r>
          </a:p>
        </p:txBody>
      </p:sp>
      <p:sp>
        <p:nvSpPr>
          <p:cNvPr id="3" name="Content Placeholder 2"/>
          <p:cNvSpPr>
            <a:spLocks noGrp="1"/>
          </p:cNvSpPr>
          <p:nvPr>
            <p:ph idx="1"/>
          </p:nvPr>
        </p:nvSpPr>
        <p:spPr>
          <a:xfrm>
            <a:off x="0" y="457200"/>
            <a:ext cx="9144000" cy="6400800"/>
          </a:xfrm>
        </p:spPr>
        <p:txBody>
          <a:bodyPr>
            <a:noAutofit/>
          </a:bodyPr>
          <a:lstStyle/>
          <a:p>
            <a:pPr marL="0" indent="0">
              <a:buNone/>
            </a:pPr>
            <a:r>
              <a:rPr lang="en-US" sz="2300" dirty="0" smtClean="0"/>
              <a:t>110.4 </a:t>
            </a:r>
            <a:r>
              <a:rPr lang="en-US" sz="2300" dirty="0"/>
              <a:t>Use of </a:t>
            </a:r>
            <a:r>
              <a:rPr lang="en-US" sz="2300" u="sng" dirty="0"/>
              <a:t>Electrical </a:t>
            </a:r>
            <a:r>
              <a:rPr lang="en-US" sz="2300" dirty="0"/>
              <a:t>Equipment </a:t>
            </a:r>
          </a:p>
          <a:p>
            <a:pPr marL="0" indent="0">
              <a:buNone/>
            </a:pPr>
            <a:r>
              <a:rPr lang="en-US" sz="2300" dirty="0" smtClean="0"/>
              <a:t>110.4(A</a:t>
            </a:r>
            <a:r>
              <a:rPr lang="en-US" sz="2300" dirty="0"/>
              <a:t>)(4) Visual Inspection </a:t>
            </a:r>
            <a:r>
              <a:rPr lang="en-US" sz="2300" u="sng" dirty="0"/>
              <a:t>and Repair</a:t>
            </a:r>
            <a:r>
              <a:rPr lang="en-US" sz="2300" b="1" dirty="0"/>
              <a:t>. </a:t>
            </a:r>
            <a:r>
              <a:rPr lang="en-US" sz="2300" dirty="0"/>
              <a:t>Test instruments and equipment….If there is a defect or evidence of damage that might expose an employee to injury, the defective or damaged item shall be removed from service, and no employee shall use it until </a:t>
            </a:r>
            <a:r>
              <a:rPr lang="en-US" sz="2300" u="sng" dirty="0"/>
              <a:t>a qualified person performs the</a:t>
            </a:r>
            <a:r>
              <a:rPr lang="en-US" sz="2300" dirty="0"/>
              <a:t> repairs and tests necessary to render the equipment safe have been made. </a:t>
            </a:r>
          </a:p>
          <a:p>
            <a:pPr marL="0" indent="0">
              <a:buNone/>
            </a:pPr>
            <a:r>
              <a:rPr lang="en-US" sz="2300" u="sng" dirty="0" smtClean="0"/>
              <a:t>110.4(B</a:t>
            </a:r>
            <a:r>
              <a:rPr lang="en-US" sz="2300" u="sng" dirty="0"/>
              <a:t>)(1) Manufacturer's Instructions. Portable equipment shall be used in accordance with the manufacturer's instructions and safety warnings. </a:t>
            </a:r>
          </a:p>
          <a:p>
            <a:pPr marL="0" indent="0">
              <a:buNone/>
            </a:pPr>
            <a:r>
              <a:rPr lang="en-US" sz="2300" dirty="0" smtClean="0"/>
              <a:t>110.4(B</a:t>
            </a:r>
            <a:r>
              <a:rPr lang="en-US" sz="2300" dirty="0"/>
              <a:t>)(1) Handling </a:t>
            </a:r>
            <a:r>
              <a:rPr lang="en-US" sz="2300" u="sng" dirty="0"/>
              <a:t>and Storage</a:t>
            </a:r>
            <a:r>
              <a:rPr lang="en-US" sz="2300" dirty="0"/>
              <a:t>. Portable equipment shall be handled </a:t>
            </a:r>
            <a:r>
              <a:rPr lang="en-US" sz="2300" u="sng" dirty="0"/>
              <a:t>or stored</a:t>
            </a:r>
            <a:r>
              <a:rPr lang="en-US" sz="2300" dirty="0"/>
              <a:t> in a manner that will not cause damage. </a:t>
            </a:r>
          </a:p>
          <a:p>
            <a:pPr marL="0" indent="0">
              <a:buNone/>
            </a:pPr>
            <a:r>
              <a:rPr lang="en-US" sz="2300" dirty="0" smtClean="0"/>
              <a:t>110.4(B</a:t>
            </a:r>
            <a:r>
              <a:rPr lang="en-US" sz="2300" dirty="0"/>
              <a:t>)(3) Visual Inspection </a:t>
            </a:r>
            <a:r>
              <a:rPr lang="en-US" sz="2300" u="sng" dirty="0"/>
              <a:t>and Repair </a:t>
            </a:r>
            <a:r>
              <a:rPr lang="en-US" sz="2300" dirty="0"/>
              <a:t>of portable cord and plug ….. </a:t>
            </a:r>
          </a:p>
          <a:p>
            <a:pPr marL="0" indent="0">
              <a:buNone/>
            </a:pPr>
            <a:r>
              <a:rPr lang="en-US" sz="2300" dirty="0" smtClean="0"/>
              <a:t>110.4(B</a:t>
            </a:r>
            <a:r>
              <a:rPr lang="en-US" sz="2300" dirty="0"/>
              <a:t>)(3)(b) Defective Equipment. If there is a defect or evidence of damage </a:t>
            </a:r>
            <a:r>
              <a:rPr lang="en-US" sz="2300" strike="sngStrike" dirty="0"/>
              <a:t>that might expose an employee to injury</a:t>
            </a:r>
            <a:r>
              <a:rPr lang="en-US" sz="2300" dirty="0"/>
              <a:t>, the defective or damaged item shall be removed from service, and no employee shall use it until </a:t>
            </a:r>
            <a:r>
              <a:rPr lang="en-US" sz="2300" u="sng" dirty="0"/>
              <a:t>a qualified person performs the </a:t>
            </a:r>
            <a:r>
              <a:rPr lang="en-US" sz="2300" dirty="0"/>
              <a:t>repairs and tests necessary to render the equipment safe have been made. </a:t>
            </a:r>
          </a:p>
        </p:txBody>
      </p:sp>
    </p:spTree>
    <p:extLst>
      <p:ext uri="{BB962C8B-B14F-4D97-AF65-F5344CB8AC3E}">
        <p14:creationId xmlns:p14="http://schemas.microsoft.com/office/powerpoint/2010/main" val="1622638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2015 </a:t>
            </a:r>
            <a:r>
              <a:rPr lang="en-US" dirty="0"/>
              <a:t>NFPA 70E CHANGES </a:t>
            </a:r>
          </a:p>
        </p:txBody>
      </p:sp>
      <p:sp>
        <p:nvSpPr>
          <p:cNvPr id="4" name="Content Placeholder 3"/>
          <p:cNvSpPr>
            <a:spLocks noGrp="1"/>
          </p:cNvSpPr>
          <p:nvPr>
            <p:ph idx="1"/>
          </p:nvPr>
        </p:nvSpPr>
        <p:spPr/>
        <p:txBody>
          <a:bodyPr/>
          <a:lstStyle/>
          <a:p>
            <a:r>
              <a:rPr lang="en-US" dirty="0" smtClean="0"/>
              <a:t>Used </a:t>
            </a:r>
            <a:r>
              <a:rPr lang="en-US" dirty="0"/>
              <a:t>New NFPA Document Revision Process </a:t>
            </a:r>
            <a:endParaRPr lang="en-US" dirty="0" smtClean="0"/>
          </a:p>
          <a:p>
            <a:r>
              <a:rPr lang="en-US" dirty="0" smtClean="0"/>
              <a:t>More </a:t>
            </a:r>
            <a:r>
              <a:rPr lang="en-US" dirty="0"/>
              <a:t>Than 500 Public Inputs </a:t>
            </a:r>
            <a:endParaRPr lang="en-US" dirty="0" smtClean="0"/>
          </a:p>
          <a:p>
            <a:r>
              <a:rPr lang="en-US" dirty="0" smtClean="0"/>
              <a:t>Eight </a:t>
            </a:r>
            <a:r>
              <a:rPr lang="en-US" dirty="0"/>
              <a:t>Task Teams Developed “First Revisions” of Sections Using Accepted PIs </a:t>
            </a:r>
          </a:p>
          <a:p>
            <a:endParaRPr lang="en-US" dirty="0"/>
          </a:p>
        </p:txBody>
      </p:sp>
    </p:spTree>
    <p:extLst>
      <p:ext uri="{BB962C8B-B14F-4D97-AF65-F5344CB8AC3E}">
        <p14:creationId xmlns:p14="http://schemas.microsoft.com/office/powerpoint/2010/main" val="1242277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110.4 </a:t>
            </a:r>
          </a:p>
        </p:txBody>
      </p:sp>
      <p:sp>
        <p:nvSpPr>
          <p:cNvPr id="3" name="Content Placeholder 2"/>
          <p:cNvSpPr>
            <a:spLocks noGrp="1"/>
          </p:cNvSpPr>
          <p:nvPr>
            <p:ph idx="1"/>
          </p:nvPr>
        </p:nvSpPr>
        <p:spPr>
          <a:xfrm>
            <a:off x="228600" y="1600200"/>
            <a:ext cx="8458200" cy="5257800"/>
          </a:xfrm>
        </p:spPr>
        <p:txBody>
          <a:bodyPr>
            <a:normAutofit fontScale="70000" lnSpcReduction="20000"/>
          </a:bodyPr>
          <a:lstStyle/>
          <a:p>
            <a:r>
              <a:rPr lang="en-US" sz="3300" dirty="0" smtClean="0"/>
              <a:t>110.4(B</a:t>
            </a:r>
            <a:r>
              <a:rPr lang="en-US" sz="3300" dirty="0"/>
              <a:t>)(3) Visual Inspection </a:t>
            </a:r>
            <a:r>
              <a:rPr lang="en-US" sz="3300" u="sng" dirty="0"/>
              <a:t>and Repair </a:t>
            </a:r>
            <a:r>
              <a:rPr lang="en-US" sz="3300" dirty="0"/>
              <a:t>of portable cord and plug ….. </a:t>
            </a:r>
          </a:p>
          <a:p>
            <a:r>
              <a:rPr lang="en-US" sz="3300" dirty="0" smtClean="0"/>
              <a:t>110.4(B</a:t>
            </a:r>
            <a:r>
              <a:rPr lang="en-US" sz="3300" dirty="0"/>
              <a:t>)(3)(b) Defective Equipment. If there is a defect or evidence of damage </a:t>
            </a:r>
            <a:r>
              <a:rPr lang="en-US" sz="3300" strike="sngStrike" dirty="0"/>
              <a:t>that might expose an employee to injury</a:t>
            </a:r>
            <a:r>
              <a:rPr lang="en-US" sz="3300" dirty="0"/>
              <a:t>, the defective or damaged item shall be removed from service, and no employee shall use it until </a:t>
            </a:r>
            <a:r>
              <a:rPr lang="en-US" sz="3300" u="sng" dirty="0"/>
              <a:t>a qualified person performs the </a:t>
            </a:r>
            <a:r>
              <a:rPr lang="en-US" sz="3300" dirty="0"/>
              <a:t>repairs and tests necessary to render the equipment safe </a:t>
            </a:r>
            <a:r>
              <a:rPr lang="en-US" sz="3300" strike="sngStrike" dirty="0"/>
              <a:t>have been made. </a:t>
            </a:r>
          </a:p>
          <a:p>
            <a:r>
              <a:rPr lang="en-US" sz="3300" dirty="0" smtClean="0"/>
              <a:t>110.4(B</a:t>
            </a:r>
            <a:r>
              <a:rPr lang="en-US" sz="3300" dirty="0"/>
              <a:t>)(</a:t>
            </a:r>
            <a:r>
              <a:rPr lang="en-US" sz="3300" strike="sngStrike" dirty="0"/>
              <a:t>3)(d)(</a:t>
            </a:r>
            <a:r>
              <a:rPr lang="en-US" sz="3300" dirty="0"/>
              <a:t>4) Conductive Work Locations. Portable electric equipment used in highly conductive work locations (such as those inundated with water or other conductive liquids), or in job locations where employees are likely to contact water or conductive liquids, shall be approved for those locations. In job locations where employees are likely to contact or be drenched with water or conductive liquids, ground-fault circuit-interrupter protection for personnel shall also be used. </a:t>
            </a:r>
          </a:p>
          <a:p>
            <a:endParaRPr lang="en-US" dirty="0"/>
          </a:p>
        </p:txBody>
      </p:sp>
    </p:spTree>
    <p:extLst>
      <p:ext uri="{BB962C8B-B14F-4D97-AF65-F5344CB8AC3E}">
        <p14:creationId xmlns:p14="http://schemas.microsoft.com/office/powerpoint/2010/main" val="1459390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110.4 </a:t>
            </a:r>
          </a:p>
        </p:txBody>
      </p:sp>
      <p:sp>
        <p:nvSpPr>
          <p:cNvPr id="3" name="Content Placeholder 2"/>
          <p:cNvSpPr>
            <a:spLocks noGrp="1"/>
          </p:cNvSpPr>
          <p:nvPr>
            <p:ph idx="1"/>
          </p:nvPr>
        </p:nvSpPr>
        <p:spPr/>
        <p:txBody>
          <a:bodyPr>
            <a:normAutofit fontScale="70000" lnSpcReduction="20000"/>
          </a:bodyPr>
          <a:lstStyle/>
          <a:p>
            <a:r>
              <a:rPr lang="en-US" u="sng" dirty="0" smtClean="0"/>
              <a:t>110.4(C</a:t>
            </a:r>
            <a:r>
              <a:rPr lang="en-US" u="sng" dirty="0"/>
              <a:t>)(2) Maintenance and Construction. GFCI protection shall be provided when an employee is operating or using cord- and plug-connected tools related to maintenance and construction activity supplied by 125-volt, 15-, 20-, or 30-ampere circuits. Where employees operate or use equipment supplied by greater than 125-volt, 15-, 20-, or 30-ampere circuits GFCI protection or an assured equipment grounding conductor program shall be implemented</a:t>
            </a:r>
            <a:r>
              <a:rPr lang="en-US" dirty="0"/>
              <a:t>. </a:t>
            </a:r>
          </a:p>
          <a:p>
            <a:pPr marL="0" indent="0">
              <a:buNone/>
            </a:pPr>
            <a:endParaRPr lang="en-US" dirty="0"/>
          </a:p>
          <a:p>
            <a:r>
              <a:rPr lang="en-US" dirty="0" smtClean="0"/>
              <a:t>110.4(C</a:t>
            </a:r>
            <a:r>
              <a:rPr lang="en-US" dirty="0"/>
              <a:t>)(</a:t>
            </a:r>
            <a:r>
              <a:rPr lang="en-US" strike="sngStrike" dirty="0"/>
              <a:t>2</a:t>
            </a:r>
            <a:r>
              <a:rPr lang="en-US" dirty="0"/>
              <a:t>)(</a:t>
            </a:r>
            <a:r>
              <a:rPr lang="en-US" u="sng" dirty="0"/>
              <a:t>3) </a:t>
            </a:r>
            <a:r>
              <a:rPr lang="en-US" dirty="0"/>
              <a:t>Outdoors</a:t>
            </a:r>
            <a:r>
              <a:rPr lang="en-US" b="1" dirty="0"/>
              <a:t>. </a:t>
            </a:r>
            <a:r>
              <a:rPr lang="en-US" dirty="0"/>
              <a:t>GFCI protection shall be provided when an employee is outdoors and operating or using cord- and plug-connected equipment supplied by 125-volt, 15-, 20-, or 30-ampere circuits. Where employees working outdoors operate or use equipment supplied by </a:t>
            </a:r>
            <a:r>
              <a:rPr lang="en-US" strike="sngStrike" dirty="0"/>
              <a:t>other</a:t>
            </a:r>
            <a:r>
              <a:rPr lang="en-US" dirty="0"/>
              <a:t> </a:t>
            </a:r>
            <a:r>
              <a:rPr lang="en-US" u="sng" dirty="0"/>
              <a:t>greater</a:t>
            </a:r>
            <a:r>
              <a:rPr lang="en-US" dirty="0"/>
              <a:t> than 125-volt, 15-, 20-, or 30-ampere circuits, </a:t>
            </a:r>
            <a:r>
              <a:rPr lang="en-US" u="sng" dirty="0"/>
              <a:t>GFCI protection </a:t>
            </a:r>
            <a:r>
              <a:rPr lang="en-US" dirty="0"/>
              <a:t>or an assured equipment grounding conductor program shall be implemented </a:t>
            </a:r>
          </a:p>
          <a:p>
            <a:endParaRPr lang="en-US" dirty="0"/>
          </a:p>
        </p:txBody>
      </p:sp>
    </p:spTree>
    <p:extLst>
      <p:ext uri="{BB962C8B-B14F-4D97-AF65-F5344CB8AC3E}">
        <p14:creationId xmlns:p14="http://schemas.microsoft.com/office/powerpoint/2010/main" val="687218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110.5 </a:t>
            </a:r>
          </a:p>
        </p:txBody>
      </p:sp>
      <p:sp>
        <p:nvSpPr>
          <p:cNvPr id="3" name="Content Placeholder 2"/>
          <p:cNvSpPr>
            <a:spLocks noGrp="1"/>
          </p:cNvSpPr>
          <p:nvPr>
            <p:ph idx="1"/>
          </p:nvPr>
        </p:nvSpPr>
        <p:spPr/>
        <p:txBody>
          <a:bodyPr>
            <a:normAutofit fontScale="85000" lnSpcReduction="20000"/>
          </a:bodyPr>
          <a:lstStyle/>
          <a:p>
            <a:r>
              <a:rPr lang="en-US" strike="sngStrike" dirty="0" smtClean="0"/>
              <a:t>110.5 </a:t>
            </a:r>
            <a:r>
              <a:rPr lang="en-US" b="1" strike="sngStrike" dirty="0"/>
              <a:t>Underground Electrical Lines and Equipment</a:t>
            </a:r>
            <a:r>
              <a:rPr lang="en-US" b="1" dirty="0"/>
              <a:t>. </a:t>
            </a:r>
            <a:endParaRPr lang="en-US" dirty="0"/>
          </a:p>
          <a:p>
            <a:r>
              <a:rPr lang="en-US" strike="sngStrike" dirty="0" smtClean="0"/>
              <a:t>Before </a:t>
            </a:r>
            <a:r>
              <a:rPr lang="en-US" strike="sngStrike" dirty="0"/>
              <a:t>excavation starts, and where there exists a reasonable possibility of contacting electrical lines or equipment, the employer shall take the necessary steps to contact the appropriate owners or authorities to identify and mark the location of the electrical lines or equipment. When it has been determined that a reasonable possibility for contacting electrical lines or equipment exists, a hazard analysis shall be performed to identify the appropriate safe work practices that shall be used during the excavation. </a:t>
            </a:r>
          </a:p>
          <a:p>
            <a:r>
              <a:rPr lang="en-US" dirty="0" smtClean="0"/>
              <a:t>Moved </a:t>
            </a:r>
            <a:r>
              <a:rPr lang="en-US" dirty="0"/>
              <a:t>to new 130.9 </a:t>
            </a:r>
          </a:p>
          <a:p>
            <a:endParaRPr lang="en-US" dirty="0"/>
          </a:p>
        </p:txBody>
      </p:sp>
    </p:spTree>
    <p:extLst>
      <p:ext uri="{BB962C8B-B14F-4D97-AF65-F5344CB8AC3E}">
        <p14:creationId xmlns:p14="http://schemas.microsoft.com/office/powerpoint/2010/main" val="2773987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120 </a:t>
            </a:r>
          </a:p>
        </p:txBody>
      </p:sp>
      <p:sp>
        <p:nvSpPr>
          <p:cNvPr id="3" name="Content Placeholder 2"/>
          <p:cNvSpPr>
            <a:spLocks noGrp="1"/>
          </p:cNvSpPr>
          <p:nvPr>
            <p:ph idx="1"/>
          </p:nvPr>
        </p:nvSpPr>
        <p:spPr>
          <a:xfrm>
            <a:off x="0" y="1600200"/>
            <a:ext cx="8991600" cy="5181600"/>
          </a:xfrm>
        </p:spPr>
        <p:txBody>
          <a:bodyPr>
            <a:normAutofit fontScale="70000" lnSpcReduction="20000"/>
          </a:bodyPr>
          <a:lstStyle/>
          <a:p>
            <a:r>
              <a:rPr lang="en-US" b="1" dirty="0" smtClean="0"/>
              <a:t>(</a:t>
            </a:r>
            <a:r>
              <a:rPr lang="en-US" b="1" dirty="0"/>
              <a:t>2) Training </a:t>
            </a:r>
            <a:r>
              <a:rPr lang="en-US" b="1" u="sng" dirty="0"/>
              <a:t>and Retraining</a:t>
            </a:r>
            <a:r>
              <a:rPr lang="en-US" b="1" dirty="0"/>
              <a:t>. </a:t>
            </a:r>
            <a:r>
              <a:rPr lang="en-US" dirty="0"/>
              <a:t>All persons who could be exposed shall be trained to understand the established procedure to control the energy and their responsibility in executing the procedure. New (or reassigned) employees shall be trained (or retrained) to understand the lockout/tagout procedure as it relates to their new assignment. </a:t>
            </a:r>
            <a:r>
              <a:rPr lang="en-US" u="sng" dirty="0"/>
              <a:t>The employer shall document that each employee has received the training required by this section. This documentation shall be made when the employee demonstrates proficiency in the work practices involved. This documentation shall contain the content of the training, each employee’s name, and the dates of the training. </a:t>
            </a:r>
            <a:r>
              <a:rPr lang="en-US" dirty="0"/>
              <a:t>Retraining shall be required as the established procedure is revised. </a:t>
            </a:r>
            <a:r>
              <a:rPr lang="en-US" u="sng" dirty="0"/>
              <a:t>Retraining shall be performed at intervals not to exceed 3 years</a:t>
            </a:r>
            <a:r>
              <a:rPr lang="en-US" dirty="0"/>
              <a:t>. </a:t>
            </a:r>
            <a:r>
              <a:rPr lang="en-US" dirty="0" smtClean="0"/>
              <a:t/>
            </a:r>
            <a:br>
              <a:rPr lang="en-US" dirty="0" smtClean="0"/>
            </a:br>
            <a:endParaRPr lang="en-US" dirty="0"/>
          </a:p>
          <a:p>
            <a:r>
              <a:rPr lang="en-US" u="sng" dirty="0" smtClean="0"/>
              <a:t>Informational </a:t>
            </a:r>
            <a:r>
              <a:rPr lang="en-US" u="sng" dirty="0"/>
              <a:t>Note: Content of the training could include one or more of the following: course syllabus, course curriculum, outline, table of contents or training objectives. </a:t>
            </a:r>
          </a:p>
          <a:p>
            <a:endParaRPr lang="en-US" dirty="0"/>
          </a:p>
        </p:txBody>
      </p:sp>
    </p:spTree>
    <p:extLst>
      <p:ext uri="{BB962C8B-B14F-4D97-AF65-F5344CB8AC3E}">
        <p14:creationId xmlns:p14="http://schemas.microsoft.com/office/powerpoint/2010/main" val="3642825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120 </a:t>
            </a:r>
          </a:p>
        </p:txBody>
      </p:sp>
      <p:sp>
        <p:nvSpPr>
          <p:cNvPr id="3" name="Content Placeholder 2"/>
          <p:cNvSpPr>
            <a:spLocks noGrp="1"/>
          </p:cNvSpPr>
          <p:nvPr>
            <p:ph idx="1"/>
          </p:nvPr>
        </p:nvSpPr>
        <p:spPr/>
        <p:txBody>
          <a:bodyPr>
            <a:normAutofit/>
          </a:bodyPr>
          <a:lstStyle/>
          <a:p>
            <a:r>
              <a:rPr lang="en-US" b="1" dirty="0" smtClean="0"/>
              <a:t>(</a:t>
            </a:r>
            <a:r>
              <a:rPr lang="en-US" b="1" dirty="0"/>
              <a:t>A) Placement. </a:t>
            </a:r>
            <a:r>
              <a:rPr lang="en-US" dirty="0"/>
              <a:t>Temporary protective grounding equipment shall be placed at such locations and arranged in such a manner as to prevent each employee from being exposed to </a:t>
            </a:r>
            <a:r>
              <a:rPr lang="en-US" u="sng" dirty="0"/>
              <a:t>a shock hazard </a:t>
            </a:r>
            <a:r>
              <a:rPr lang="en-US" dirty="0"/>
              <a:t>(hazardous differences in electrical potential). </a:t>
            </a:r>
            <a:r>
              <a:rPr lang="en-US" u="sng" dirty="0"/>
              <a:t>The location, sizing and application of temporary protective grounding equipment shall be identified as part of the employer’s job </a:t>
            </a:r>
            <a:r>
              <a:rPr lang="en-US" u="sng" dirty="0" smtClean="0"/>
              <a:t>planning. </a:t>
            </a:r>
            <a:endParaRPr lang="en-US" u="sng" dirty="0"/>
          </a:p>
          <a:p>
            <a:endParaRPr lang="en-US" dirty="0"/>
          </a:p>
        </p:txBody>
      </p:sp>
    </p:spTree>
    <p:extLst>
      <p:ext uri="{BB962C8B-B14F-4D97-AF65-F5344CB8AC3E}">
        <p14:creationId xmlns:p14="http://schemas.microsoft.com/office/powerpoint/2010/main" val="1841470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14"/>
            <a:ext cx="8229600" cy="1143000"/>
          </a:xfrm>
        </p:spPr>
        <p:txBody>
          <a:bodyPr>
            <a:normAutofit/>
          </a:bodyPr>
          <a:lstStyle/>
          <a:p>
            <a:r>
              <a:rPr lang="en-US" dirty="0" smtClean="0"/>
              <a:t>ARTICLE </a:t>
            </a:r>
            <a:r>
              <a:rPr lang="en-US" dirty="0"/>
              <a:t>130 </a:t>
            </a:r>
          </a:p>
        </p:txBody>
      </p:sp>
      <p:sp>
        <p:nvSpPr>
          <p:cNvPr id="3" name="Content Placeholder 2"/>
          <p:cNvSpPr>
            <a:spLocks noGrp="1"/>
          </p:cNvSpPr>
          <p:nvPr>
            <p:ph idx="1"/>
          </p:nvPr>
        </p:nvSpPr>
        <p:spPr>
          <a:xfrm>
            <a:off x="228600" y="1143000"/>
            <a:ext cx="8610600" cy="5334000"/>
          </a:xfrm>
        </p:spPr>
        <p:txBody>
          <a:bodyPr>
            <a:normAutofit fontScale="62500" lnSpcReduction="20000"/>
          </a:bodyPr>
          <a:lstStyle/>
          <a:p>
            <a:pPr marL="0" indent="0">
              <a:buNone/>
            </a:pPr>
            <a:r>
              <a:rPr lang="en-US" b="1" dirty="0" smtClean="0"/>
              <a:t>130.1 </a:t>
            </a:r>
            <a:r>
              <a:rPr lang="en-US" b="1" dirty="0"/>
              <a:t>General. </a:t>
            </a:r>
            <a:endParaRPr lang="en-US" dirty="0"/>
          </a:p>
          <a:p>
            <a:r>
              <a:rPr lang="en-US" dirty="0" smtClean="0"/>
              <a:t>All </a:t>
            </a:r>
            <a:r>
              <a:rPr lang="en-US" dirty="0"/>
              <a:t>requirements of this article shall apply whether an incident energy analysis is completed or if Table 130.7(C)(15)(a), Table 130.7(C)(15)(b), and Table 130.7(C)(16) are used in lieu of an incident energy analysis in accordance with 130.5, Exception. </a:t>
            </a:r>
          </a:p>
          <a:p>
            <a:r>
              <a:rPr lang="en-US" dirty="0"/>
              <a:t>•Article 130.1 provides requirements for establishing an electrically safe work condition </a:t>
            </a:r>
            <a:r>
              <a:rPr lang="en-US" u="sng" dirty="0"/>
              <a:t>and</a:t>
            </a:r>
            <a:r>
              <a:rPr lang="en-US" dirty="0"/>
              <a:t> electrical </a:t>
            </a:r>
            <a:r>
              <a:rPr lang="en-US" u="sng" dirty="0"/>
              <a:t>safe-related work practices when an electrically safe work condition cannot be established. </a:t>
            </a:r>
          </a:p>
          <a:p>
            <a:pPr marL="0" indent="0">
              <a:buNone/>
            </a:pPr>
            <a:r>
              <a:rPr lang="en-US" b="1" dirty="0" smtClean="0"/>
              <a:t>130.2 </a:t>
            </a:r>
            <a:r>
              <a:rPr lang="en-US" b="1" dirty="0"/>
              <a:t>Electrically Safe Working Conditions. </a:t>
            </a:r>
            <a:endParaRPr lang="en-US" dirty="0"/>
          </a:p>
          <a:p>
            <a:r>
              <a:rPr lang="en-US" dirty="0"/>
              <a:t>•Energized electrical conductors and circuit parts </a:t>
            </a:r>
            <a:r>
              <a:rPr lang="en-US" strike="sngStrike" dirty="0"/>
              <a:t>to which an employee might be exposed</a:t>
            </a:r>
            <a:r>
              <a:rPr lang="en-US" dirty="0"/>
              <a:t> shall be put into an electrically safe work condition before an employee performs work if either of the following </a:t>
            </a:r>
            <a:r>
              <a:rPr lang="en-US" strike="sngStrike" dirty="0"/>
              <a:t>conditions</a:t>
            </a:r>
            <a:r>
              <a:rPr lang="en-US" dirty="0"/>
              <a:t> exist: </a:t>
            </a:r>
          </a:p>
          <a:p>
            <a:r>
              <a:rPr lang="en-US" dirty="0" smtClean="0"/>
              <a:t>(</a:t>
            </a:r>
            <a:r>
              <a:rPr lang="en-US" dirty="0"/>
              <a:t>1) The employee is within the limited approach boundary. </a:t>
            </a:r>
          </a:p>
          <a:p>
            <a:r>
              <a:rPr lang="en-US" dirty="0" smtClean="0"/>
              <a:t>(</a:t>
            </a:r>
            <a:r>
              <a:rPr lang="en-US" dirty="0"/>
              <a:t>2) The employee interacts with equipment where conductors or circuit parts are not exposed, but an increased </a:t>
            </a:r>
            <a:r>
              <a:rPr lang="en-US" strike="sngStrike" dirty="0"/>
              <a:t>risk</a:t>
            </a:r>
            <a:r>
              <a:rPr lang="en-US" dirty="0"/>
              <a:t> </a:t>
            </a:r>
            <a:r>
              <a:rPr lang="en-US" u="sng" dirty="0"/>
              <a:t>likelihood</a:t>
            </a:r>
            <a:r>
              <a:rPr lang="en-US" dirty="0"/>
              <a:t> of injury from an exposure to an arc flash hazard exists. </a:t>
            </a:r>
          </a:p>
          <a:p>
            <a:r>
              <a:rPr lang="en-US" dirty="0" smtClean="0"/>
              <a:t>(</a:t>
            </a:r>
            <a:r>
              <a:rPr lang="en-US" dirty="0"/>
              <a:t>3) The employee is </a:t>
            </a:r>
            <a:r>
              <a:rPr lang="en-US" u="sng" dirty="0"/>
              <a:t>within the arc flash boundary with exposed energized electrical conductors or circuit parts. </a:t>
            </a:r>
          </a:p>
          <a:p>
            <a:endParaRPr lang="en-US" dirty="0"/>
          </a:p>
        </p:txBody>
      </p:sp>
    </p:spTree>
    <p:extLst>
      <p:ext uri="{BB962C8B-B14F-4D97-AF65-F5344CB8AC3E}">
        <p14:creationId xmlns:p14="http://schemas.microsoft.com/office/powerpoint/2010/main" val="3550750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130 </a:t>
            </a:r>
          </a:p>
        </p:txBody>
      </p:sp>
      <p:sp>
        <p:nvSpPr>
          <p:cNvPr id="3" name="Content Placeholder 2"/>
          <p:cNvSpPr>
            <a:spLocks noGrp="1"/>
          </p:cNvSpPr>
          <p:nvPr>
            <p:ph idx="1"/>
          </p:nvPr>
        </p:nvSpPr>
        <p:spPr>
          <a:xfrm>
            <a:off x="0" y="1219200"/>
            <a:ext cx="9144000" cy="5638800"/>
          </a:xfrm>
        </p:spPr>
        <p:txBody>
          <a:bodyPr>
            <a:normAutofit fontScale="70000" lnSpcReduction="20000"/>
          </a:bodyPr>
          <a:lstStyle/>
          <a:p>
            <a:pPr marL="0" indent="0">
              <a:buNone/>
            </a:pPr>
            <a:r>
              <a:rPr lang="en-US" b="1" dirty="0" smtClean="0"/>
              <a:t>130.1 </a:t>
            </a:r>
            <a:r>
              <a:rPr lang="en-US" b="1" dirty="0"/>
              <a:t>General. </a:t>
            </a:r>
            <a:endParaRPr lang="en-US" dirty="0"/>
          </a:p>
          <a:p>
            <a:pPr marL="0" indent="0">
              <a:buNone/>
            </a:pPr>
            <a:r>
              <a:rPr lang="en-US" b="1" u="sng" dirty="0" smtClean="0"/>
              <a:t>(</a:t>
            </a:r>
            <a:r>
              <a:rPr lang="en-US" b="1" u="sng" dirty="0"/>
              <a:t>4) Normal operation. </a:t>
            </a:r>
            <a:r>
              <a:rPr lang="en-US" u="sng" dirty="0"/>
              <a:t>Normal operation of electric equipment shall be permitted when all of the following conditions are satisfied: </a:t>
            </a:r>
          </a:p>
          <a:p>
            <a:r>
              <a:rPr lang="en-US" u="sng" dirty="0" smtClean="0"/>
              <a:t>The </a:t>
            </a:r>
            <a:r>
              <a:rPr lang="en-US" u="sng" dirty="0"/>
              <a:t>equipment is properly installed; </a:t>
            </a:r>
          </a:p>
          <a:p>
            <a:r>
              <a:rPr lang="en-US" u="sng" dirty="0" smtClean="0"/>
              <a:t>The </a:t>
            </a:r>
            <a:r>
              <a:rPr lang="en-US" u="sng" dirty="0"/>
              <a:t>equipment is properly maintained; </a:t>
            </a:r>
          </a:p>
          <a:p>
            <a:r>
              <a:rPr lang="en-US" u="sng" dirty="0" smtClean="0"/>
              <a:t>All </a:t>
            </a:r>
            <a:r>
              <a:rPr lang="en-US" u="sng" dirty="0"/>
              <a:t>equipment doors are closed and secured; </a:t>
            </a:r>
          </a:p>
          <a:p>
            <a:r>
              <a:rPr lang="en-US" u="sng" dirty="0" smtClean="0"/>
              <a:t>All </a:t>
            </a:r>
            <a:r>
              <a:rPr lang="en-US" u="sng" dirty="0"/>
              <a:t>equipment covers are in place and secured; and </a:t>
            </a:r>
          </a:p>
          <a:p>
            <a:r>
              <a:rPr lang="en-US" u="sng" dirty="0" smtClean="0"/>
              <a:t>There </a:t>
            </a:r>
            <a:r>
              <a:rPr lang="en-US" u="sng" dirty="0"/>
              <a:t>is no evidence of impending failure. </a:t>
            </a:r>
            <a:r>
              <a:rPr lang="en-US" u="sng" dirty="0" smtClean="0"/>
              <a:t/>
            </a:r>
            <a:br>
              <a:rPr lang="en-US" u="sng" dirty="0" smtClean="0"/>
            </a:br>
            <a:endParaRPr lang="en-US" u="sng" dirty="0"/>
          </a:p>
          <a:p>
            <a:pPr marL="0" indent="0">
              <a:buNone/>
            </a:pPr>
            <a:r>
              <a:rPr lang="en-US" u="sng" dirty="0" smtClean="0"/>
              <a:t>Informational </a:t>
            </a:r>
            <a:r>
              <a:rPr lang="en-US" u="sng" dirty="0"/>
              <a:t>Note: The phrase "properly installed" means that the equipment is installed in accordance with applicable industry codes and standards and the manufacturer's recommendations. The phrase "properly maintained" means that the equipment has been maintained in accordance with the manufacturer's recommendations and applicable industry codes and standards. The phrase "evidence of impending failure" means that there is evidence such as arcing, overheating, loose or bound equipment parts, visible damage, or deterioration. </a:t>
            </a:r>
          </a:p>
          <a:p>
            <a:endParaRPr lang="en-US" dirty="0"/>
          </a:p>
        </p:txBody>
      </p:sp>
    </p:spTree>
    <p:extLst>
      <p:ext uri="{BB962C8B-B14F-4D97-AF65-F5344CB8AC3E}">
        <p14:creationId xmlns:p14="http://schemas.microsoft.com/office/powerpoint/2010/main" val="3148992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130 </a:t>
            </a:r>
            <a:endParaRPr lang="en-US" dirty="0"/>
          </a:p>
        </p:txBody>
      </p:sp>
      <p:sp>
        <p:nvSpPr>
          <p:cNvPr id="3" name="Content Placeholder 2"/>
          <p:cNvSpPr>
            <a:spLocks noGrp="1"/>
          </p:cNvSpPr>
          <p:nvPr>
            <p:ph idx="1"/>
          </p:nvPr>
        </p:nvSpPr>
        <p:spPr>
          <a:xfrm>
            <a:off x="304800" y="1600200"/>
            <a:ext cx="8382000" cy="5029200"/>
          </a:xfrm>
        </p:spPr>
        <p:txBody>
          <a:bodyPr>
            <a:normAutofit fontScale="55000" lnSpcReduction="20000"/>
          </a:bodyPr>
          <a:lstStyle/>
          <a:p>
            <a:pPr marL="0" indent="0">
              <a:buNone/>
            </a:pPr>
            <a:r>
              <a:rPr lang="en-US" b="1" u="sng" dirty="0" smtClean="0"/>
              <a:t>(</a:t>
            </a:r>
            <a:r>
              <a:rPr lang="en-US" b="1" u="sng" dirty="0"/>
              <a:t>3) Exemptions to Work Permit. </a:t>
            </a:r>
            <a:r>
              <a:rPr lang="en-US" u="sng" dirty="0"/>
              <a:t>An energized electrical work permit shall not be required if a qualified person is provided with and uses appropriate safe work practices and PPE in accordance with Chapter 1 under any of the following conditions: </a:t>
            </a:r>
          </a:p>
          <a:p>
            <a:pPr marL="0" indent="0">
              <a:buNone/>
            </a:pPr>
            <a:r>
              <a:rPr lang="en-US" dirty="0" smtClean="0"/>
              <a:t/>
            </a:r>
            <a:br>
              <a:rPr lang="en-US" dirty="0" smtClean="0"/>
            </a:br>
            <a:r>
              <a:rPr lang="en-US" u="sng" dirty="0" smtClean="0"/>
              <a:t>An </a:t>
            </a:r>
            <a:r>
              <a:rPr lang="en-US" u="sng" dirty="0"/>
              <a:t>energized electrical work permit shall not be required under any of the following: </a:t>
            </a:r>
          </a:p>
          <a:p>
            <a:r>
              <a:rPr lang="en-US" u="sng" dirty="0" smtClean="0"/>
              <a:t>1</a:t>
            </a:r>
            <a:r>
              <a:rPr lang="en-US" u="sng" dirty="0"/>
              <a:t>) Testing, troubleshooting and voltage measuring </a:t>
            </a:r>
          </a:p>
          <a:p>
            <a:r>
              <a:rPr lang="en-US" u="sng" dirty="0" smtClean="0"/>
              <a:t>2</a:t>
            </a:r>
            <a:r>
              <a:rPr lang="en-US" u="sng" dirty="0"/>
              <a:t>) Thermography and visual inspections if the restricted approach boundary is not crossed. </a:t>
            </a:r>
          </a:p>
          <a:p>
            <a:r>
              <a:rPr lang="en-US" u="sng" dirty="0" smtClean="0"/>
              <a:t>3</a:t>
            </a:r>
            <a:r>
              <a:rPr lang="en-US" u="sng" dirty="0"/>
              <a:t>) Access and egress to an area with energized electrical equipment if no electrical work is performed and the restricted approach boundary is not crossed. </a:t>
            </a:r>
          </a:p>
          <a:p>
            <a:r>
              <a:rPr lang="en-US" u="sng" dirty="0" smtClean="0"/>
              <a:t>4</a:t>
            </a:r>
            <a:r>
              <a:rPr lang="en-US" u="sng" dirty="0"/>
              <a:t>) General housekeeping and miscellaneous non-electrical tasks if the restricted approach boundary is not crossed. </a:t>
            </a:r>
          </a:p>
          <a:p>
            <a:r>
              <a:rPr lang="en-US" u="sng" dirty="0" smtClean="0"/>
              <a:t>5</a:t>
            </a:r>
            <a:r>
              <a:rPr lang="en-US" u="sng" dirty="0"/>
              <a:t>) Where the employer’s arc flash risk assessment required by 130.5 identifies no arc-flash hazards. </a:t>
            </a:r>
          </a:p>
          <a:p>
            <a:r>
              <a:rPr lang="en-US" u="sng" dirty="0" smtClean="0"/>
              <a:t>Informational </a:t>
            </a:r>
            <a:r>
              <a:rPr lang="en-US" u="sng" dirty="0"/>
              <a:t>Note No. 1: See Table 130.7(C)(15)(a) for more examples of tasks for which there are no arc-flash hazards. </a:t>
            </a:r>
          </a:p>
          <a:p>
            <a:r>
              <a:rPr lang="en-US" u="sng" dirty="0" smtClean="0"/>
              <a:t>Informational </a:t>
            </a:r>
            <a:r>
              <a:rPr lang="en-US" u="sng" dirty="0"/>
              <a:t>Note No. 2: When the risk assessment identifies no arc flash hazards, there is no arc flash boundary. </a:t>
            </a:r>
          </a:p>
          <a:p>
            <a:endParaRPr lang="en-US" dirty="0"/>
          </a:p>
        </p:txBody>
      </p:sp>
    </p:spTree>
    <p:extLst>
      <p:ext uri="{BB962C8B-B14F-4D97-AF65-F5344CB8AC3E}">
        <p14:creationId xmlns:p14="http://schemas.microsoft.com/office/powerpoint/2010/main" val="119340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942" y="26773"/>
            <a:ext cx="8229600" cy="1143000"/>
          </a:xfrm>
        </p:spPr>
        <p:txBody>
          <a:bodyPr>
            <a:normAutofit/>
          </a:bodyPr>
          <a:lstStyle/>
          <a:p>
            <a:r>
              <a:rPr lang="en-US" dirty="0" smtClean="0"/>
              <a:t>TABLE </a:t>
            </a:r>
            <a:r>
              <a:rPr lang="en-US" dirty="0"/>
              <a:t>130.7(C)(15)(A) </a:t>
            </a: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229" t="49089" r="24373" b="7267"/>
          <a:stretch/>
        </p:blipFill>
        <p:spPr bwMode="auto">
          <a:xfrm>
            <a:off x="-515" y="1149178"/>
            <a:ext cx="9144515"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4172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17"/>
            <a:ext cx="8229600" cy="906483"/>
          </a:xfrm>
        </p:spPr>
        <p:txBody>
          <a:bodyPr>
            <a:normAutofit/>
          </a:bodyPr>
          <a:lstStyle/>
          <a:p>
            <a:r>
              <a:rPr lang="en-US" dirty="0" smtClean="0"/>
              <a:t>TABLE </a:t>
            </a:r>
            <a:r>
              <a:rPr lang="en-US" dirty="0"/>
              <a:t>130.7(C)(15)(B) </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098" t="50000" r="37661" b="4967"/>
          <a:stretch/>
        </p:blipFill>
        <p:spPr bwMode="auto">
          <a:xfrm>
            <a:off x="0" y="840992"/>
            <a:ext cx="9144000" cy="5857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678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2015 NFPA 70E CHANGES </a:t>
            </a:r>
          </a:p>
        </p:txBody>
      </p:sp>
      <p:sp>
        <p:nvSpPr>
          <p:cNvPr id="3" name="Content Placeholder 2"/>
          <p:cNvSpPr>
            <a:spLocks noGrp="1"/>
          </p:cNvSpPr>
          <p:nvPr>
            <p:ph idx="1"/>
          </p:nvPr>
        </p:nvSpPr>
        <p:spPr/>
        <p:txBody>
          <a:bodyPr>
            <a:normAutofit fontScale="92500" lnSpcReduction="20000"/>
          </a:bodyPr>
          <a:lstStyle/>
          <a:p>
            <a:pPr marL="0" indent="0">
              <a:buNone/>
            </a:pPr>
            <a:r>
              <a:rPr lang="en-US" sz="4600" dirty="0" smtClean="0"/>
              <a:t>Task </a:t>
            </a:r>
            <a:r>
              <a:rPr lang="en-US" sz="4600" dirty="0"/>
              <a:t>Groups </a:t>
            </a:r>
          </a:p>
          <a:p>
            <a:r>
              <a:rPr lang="en-US" dirty="0" smtClean="0"/>
              <a:t>Definitions </a:t>
            </a:r>
            <a:endParaRPr lang="en-US" dirty="0"/>
          </a:p>
          <a:p>
            <a:r>
              <a:rPr lang="en-US" dirty="0" smtClean="0"/>
              <a:t>Article </a:t>
            </a:r>
            <a:r>
              <a:rPr lang="en-US" dirty="0"/>
              <a:t>110 </a:t>
            </a:r>
          </a:p>
          <a:p>
            <a:r>
              <a:rPr lang="en-US" dirty="0" smtClean="0"/>
              <a:t>Article </a:t>
            </a:r>
            <a:r>
              <a:rPr lang="en-US" dirty="0"/>
              <a:t>120 </a:t>
            </a:r>
          </a:p>
          <a:p>
            <a:r>
              <a:rPr lang="en-US" dirty="0" smtClean="0"/>
              <a:t>Article </a:t>
            </a:r>
            <a:r>
              <a:rPr lang="en-US" dirty="0"/>
              <a:t>130 </a:t>
            </a:r>
          </a:p>
          <a:p>
            <a:r>
              <a:rPr lang="en-US" dirty="0" smtClean="0"/>
              <a:t>Tables </a:t>
            </a:r>
            <a:endParaRPr lang="en-US" dirty="0"/>
          </a:p>
          <a:p>
            <a:r>
              <a:rPr lang="en-US" dirty="0" smtClean="0"/>
              <a:t>Chapter </a:t>
            </a:r>
            <a:r>
              <a:rPr lang="en-US" dirty="0"/>
              <a:t>2 </a:t>
            </a:r>
          </a:p>
          <a:p>
            <a:r>
              <a:rPr lang="en-US" dirty="0" smtClean="0"/>
              <a:t>Annexes </a:t>
            </a:r>
            <a:endParaRPr lang="en-US" dirty="0"/>
          </a:p>
          <a:p>
            <a:r>
              <a:rPr lang="en-US" dirty="0" smtClean="0"/>
              <a:t>DC </a:t>
            </a:r>
            <a:r>
              <a:rPr lang="en-US" dirty="0"/>
              <a:t>Hazards </a:t>
            </a:r>
          </a:p>
        </p:txBody>
      </p:sp>
    </p:spTree>
    <p:extLst>
      <p:ext uri="{BB962C8B-B14F-4D97-AF65-F5344CB8AC3E}">
        <p14:creationId xmlns:p14="http://schemas.microsoft.com/office/powerpoint/2010/main" val="1595306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ARC </a:t>
            </a:r>
            <a:r>
              <a:rPr lang="en-US" dirty="0"/>
              <a:t>FLASH TABLES </a:t>
            </a:r>
          </a:p>
        </p:txBody>
      </p:sp>
      <p:sp>
        <p:nvSpPr>
          <p:cNvPr id="3" name="Content Placeholder 2"/>
          <p:cNvSpPr>
            <a:spLocks noGrp="1"/>
          </p:cNvSpPr>
          <p:nvPr>
            <p:ph idx="1"/>
          </p:nvPr>
        </p:nvSpPr>
        <p:spPr/>
        <p:txBody>
          <a:bodyPr/>
          <a:lstStyle/>
          <a:p>
            <a:r>
              <a:rPr lang="en-US" dirty="0" smtClean="0"/>
              <a:t>Table </a:t>
            </a:r>
            <a:r>
              <a:rPr lang="en-US" dirty="0"/>
              <a:t>130.7(C)(16) </a:t>
            </a:r>
          </a:p>
          <a:p>
            <a:pPr marL="0" indent="0">
              <a:buNone/>
            </a:pPr>
            <a:r>
              <a:rPr lang="en-US" dirty="0" smtClean="0"/>
              <a:t>	Removed </a:t>
            </a:r>
            <a:r>
              <a:rPr lang="en-US" dirty="0"/>
              <a:t>HRC 0 </a:t>
            </a:r>
          </a:p>
        </p:txBody>
      </p:sp>
    </p:spTree>
    <p:extLst>
      <p:ext uri="{BB962C8B-B14F-4D97-AF65-F5344CB8AC3E}">
        <p14:creationId xmlns:p14="http://schemas.microsoft.com/office/powerpoint/2010/main" val="1810231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CHAPTER </a:t>
            </a:r>
            <a:r>
              <a:rPr lang="en-US" dirty="0"/>
              <a:t>THREE </a:t>
            </a:r>
          </a:p>
        </p:txBody>
      </p:sp>
      <p:sp>
        <p:nvSpPr>
          <p:cNvPr id="3" name="Content Placeholder 2"/>
          <p:cNvSpPr>
            <a:spLocks noGrp="1"/>
          </p:cNvSpPr>
          <p:nvPr>
            <p:ph idx="1"/>
          </p:nvPr>
        </p:nvSpPr>
        <p:spPr/>
        <p:txBody>
          <a:bodyPr/>
          <a:lstStyle/>
          <a:p>
            <a:r>
              <a:rPr lang="en-US" dirty="0" smtClean="0"/>
              <a:t>Minor </a:t>
            </a:r>
            <a:r>
              <a:rPr lang="en-US" dirty="0"/>
              <a:t>Changes to Article 320 </a:t>
            </a:r>
            <a:r>
              <a:rPr lang="en-US" dirty="0" smtClean="0"/>
              <a:t/>
            </a:r>
            <a:br>
              <a:rPr lang="en-US" dirty="0" smtClean="0"/>
            </a:br>
            <a:endParaRPr lang="en-US" dirty="0"/>
          </a:p>
          <a:p>
            <a:r>
              <a:rPr lang="en-US" dirty="0" smtClean="0"/>
              <a:t>Laser </a:t>
            </a:r>
            <a:r>
              <a:rPr lang="en-US" dirty="0"/>
              <a:t>Operator Not Required to Carry Proof of Qualification </a:t>
            </a:r>
            <a:r>
              <a:rPr lang="en-US" dirty="0" smtClean="0"/>
              <a:t/>
            </a:r>
            <a:br>
              <a:rPr lang="en-US" dirty="0" smtClean="0"/>
            </a:br>
            <a:endParaRPr lang="en-US" dirty="0"/>
          </a:p>
          <a:p>
            <a:r>
              <a:rPr lang="en-US" dirty="0" smtClean="0"/>
              <a:t>AC </a:t>
            </a:r>
            <a:r>
              <a:rPr lang="en-US" dirty="0"/>
              <a:t>Shock Table Allowed for 230 Single-Phase Voltage </a:t>
            </a:r>
          </a:p>
          <a:p>
            <a:endParaRPr lang="en-US" dirty="0"/>
          </a:p>
        </p:txBody>
      </p:sp>
    </p:spTree>
    <p:extLst>
      <p:ext uri="{BB962C8B-B14F-4D97-AF65-F5344CB8AC3E}">
        <p14:creationId xmlns:p14="http://schemas.microsoft.com/office/powerpoint/2010/main" val="544867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a:t>
            </a:r>
            <a:r>
              <a:rPr lang="en-US" dirty="0"/>
              <a:t>SIGNIFICANT CHANGES </a:t>
            </a:r>
          </a:p>
        </p:txBody>
      </p:sp>
      <p:sp>
        <p:nvSpPr>
          <p:cNvPr id="3" name="Content Placeholder 2"/>
          <p:cNvSpPr>
            <a:spLocks noGrp="1"/>
          </p:cNvSpPr>
          <p:nvPr>
            <p:ph idx="1"/>
          </p:nvPr>
        </p:nvSpPr>
        <p:spPr/>
        <p:txBody>
          <a:bodyPr/>
          <a:lstStyle/>
          <a:p>
            <a:r>
              <a:rPr lang="en-US" dirty="0" smtClean="0"/>
              <a:t>Reduced </a:t>
            </a:r>
            <a:r>
              <a:rPr lang="en-US" dirty="0"/>
              <a:t>Threshold for DC Shock to 50 volts. </a:t>
            </a:r>
            <a:r>
              <a:rPr lang="en-US" dirty="0" smtClean="0"/>
              <a:t/>
            </a:r>
            <a:br>
              <a:rPr lang="en-US" dirty="0" smtClean="0"/>
            </a:br>
            <a:endParaRPr lang="en-US" dirty="0"/>
          </a:p>
          <a:p>
            <a:r>
              <a:rPr lang="en-US" dirty="0" smtClean="0"/>
              <a:t>Removed </a:t>
            </a:r>
            <a:r>
              <a:rPr lang="en-US" dirty="0"/>
              <a:t>Recognition of Bare-Hand </a:t>
            </a:r>
            <a:r>
              <a:rPr lang="en-US" dirty="0" smtClean="0"/>
              <a:t>Work</a:t>
            </a:r>
            <a:br>
              <a:rPr lang="en-US" dirty="0" smtClean="0"/>
            </a:br>
            <a:r>
              <a:rPr lang="en-US" dirty="0" smtClean="0"/>
              <a:t> </a:t>
            </a:r>
            <a:endParaRPr lang="en-US" dirty="0"/>
          </a:p>
          <a:p>
            <a:r>
              <a:rPr lang="en-US" dirty="0" smtClean="0"/>
              <a:t>DC </a:t>
            </a:r>
            <a:r>
              <a:rPr lang="en-US" dirty="0"/>
              <a:t>Arc Flash Table Uses Short-Circuit Current </a:t>
            </a:r>
            <a:r>
              <a:rPr lang="en-US" dirty="0" smtClean="0"/>
              <a:t/>
            </a:r>
            <a:br>
              <a:rPr lang="en-US" dirty="0" smtClean="0"/>
            </a:br>
            <a:endParaRPr lang="en-US" dirty="0"/>
          </a:p>
          <a:p>
            <a:r>
              <a:rPr lang="en-US" dirty="0" smtClean="0"/>
              <a:t>Emphasis </a:t>
            </a:r>
            <a:r>
              <a:rPr lang="en-US" dirty="0"/>
              <a:t>on Risk Reduction Expanded </a:t>
            </a:r>
          </a:p>
          <a:p>
            <a:endParaRPr lang="en-US" dirty="0"/>
          </a:p>
        </p:txBody>
      </p:sp>
    </p:spTree>
    <p:extLst>
      <p:ext uri="{BB962C8B-B14F-4D97-AF65-F5344CB8AC3E}">
        <p14:creationId xmlns:p14="http://schemas.microsoft.com/office/powerpoint/2010/main" val="2385319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2015 </a:t>
            </a:r>
            <a:r>
              <a:rPr lang="en-US" dirty="0"/>
              <a:t>NFPA 70E CHANGES </a:t>
            </a:r>
          </a:p>
        </p:txBody>
      </p:sp>
      <p:sp>
        <p:nvSpPr>
          <p:cNvPr id="3" name="Content Placeholder 2"/>
          <p:cNvSpPr>
            <a:spLocks noGrp="1"/>
          </p:cNvSpPr>
          <p:nvPr>
            <p:ph idx="1"/>
          </p:nvPr>
        </p:nvSpPr>
        <p:spPr/>
        <p:txBody>
          <a:bodyPr/>
          <a:lstStyle/>
          <a:p>
            <a:endParaRPr lang="en-US" dirty="0"/>
          </a:p>
          <a:p>
            <a:pPr marL="0" indent="0" algn="ctr">
              <a:buNone/>
            </a:pPr>
            <a:r>
              <a:rPr lang="en-US" sz="4800" dirty="0"/>
              <a:t>QUESTIONS? </a:t>
            </a:r>
          </a:p>
        </p:txBody>
      </p:sp>
    </p:spTree>
    <p:extLst>
      <p:ext uri="{BB962C8B-B14F-4D97-AF65-F5344CB8AC3E}">
        <p14:creationId xmlns:p14="http://schemas.microsoft.com/office/powerpoint/2010/main" val="1353749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ARTICLE </a:t>
            </a:r>
            <a:r>
              <a:rPr lang="en-US" dirty="0"/>
              <a:t>9 </a:t>
            </a:r>
          </a:p>
        </p:txBody>
      </p:sp>
      <p:sp>
        <p:nvSpPr>
          <p:cNvPr id="3" name="Content Placeholder 2"/>
          <p:cNvSpPr>
            <a:spLocks noGrp="1"/>
          </p:cNvSpPr>
          <p:nvPr>
            <p:ph idx="1"/>
          </p:nvPr>
        </p:nvSpPr>
        <p:spPr>
          <a:xfrm>
            <a:off x="152400" y="1600200"/>
            <a:ext cx="8534400" cy="5105400"/>
          </a:xfrm>
        </p:spPr>
        <p:txBody>
          <a:bodyPr>
            <a:normAutofit fontScale="70000" lnSpcReduction="20000"/>
          </a:bodyPr>
          <a:lstStyle/>
          <a:p>
            <a:pPr marL="0" indent="0">
              <a:buNone/>
            </a:pPr>
            <a:r>
              <a:rPr lang="en-US" dirty="0" smtClean="0"/>
              <a:t>•</a:t>
            </a:r>
            <a:r>
              <a:rPr lang="en-US" b="1" dirty="0"/>
              <a:t>90.2 Scope. </a:t>
            </a:r>
            <a:endParaRPr lang="en-US" dirty="0"/>
          </a:p>
          <a:p>
            <a:pPr marL="0" indent="0">
              <a:buNone/>
            </a:pPr>
            <a:r>
              <a:rPr lang="en-US" dirty="0"/>
              <a:t>•</a:t>
            </a:r>
            <a:r>
              <a:rPr lang="en-US" b="1" dirty="0"/>
              <a:t>(A) Covered. </a:t>
            </a:r>
            <a:r>
              <a:rPr lang="en-US" dirty="0"/>
              <a:t>This standard addresses electrical </a:t>
            </a:r>
            <a:r>
              <a:rPr lang="en-US" dirty="0" smtClean="0"/>
              <a:t>safety related </a:t>
            </a:r>
            <a:r>
              <a:rPr lang="en-US" dirty="0"/>
              <a:t>work practices, </a:t>
            </a:r>
            <a:r>
              <a:rPr lang="en-US" u="sng" dirty="0"/>
              <a:t>safety-related maintenance requirements and other administrative controls </a:t>
            </a:r>
            <a:r>
              <a:rPr lang="en-US" dirty="0"/>
              <a:t>for employee workplaces that are necessary for the practical safeguarding of employees relative to the hazards associated with electrical energy during activities such as the installation, inspection, operation, maintenance, and demolition of electric conductors, electric equipment, signaling and communications conductors and equipment, and raceways. This standard also includes safe work practices for employees performing other work activities that can expose them to electrical hazards as well as safe work practices for the following: </a:t>
            </a:r>
          </a:p>
          <a:p>
            <a:pPr marL="0" indent="0">
              <a:buNone/>
            </a:pPr>
            <a:r>
              <a:rPr lang="en-US" dirty="0"/>
              <a:t>•(1) Installation of conductors and equipment that connect to the supply of electricity </a:t>
            </a:r>
          </a:p>
          <a:p>
            <a:pPr marL="0" indent="0">
              <a:buNone/>
            </a:pPr>
            <a:r>
              <a:rPr lang="en-US" dirty="0"/>
              <a:t>•(2) Installations used by the electric utility, such as office buildings, warehouses, garages, machine shops, and recreational buildings that are not an integral part of a generating plant, substation, or control center </a:t>
            </a:r>
          </a:p>
          <a:p>
            <a:pPr marL="0" indent="0">
              <a:buNone/>
            </a:pPr>
            <a:r>
              <a:rPr lang="en-US" dirty="0"/>
              <a:t>•Informational Note </a:t>
            </a:r>
          </a:p>
          <a:p>
            <a:pPr marL="0" indent="0">
              <a:buNone/>
            </a:pPr>
            <a:endParaRPr lang="en-US" dirty="0"/>
          </a:p>
        </p:txBody>
      </p:sp>
    </p:spTree>
    <p:extLst>
      <p:ext uri="{BB962C8B-B14F-4D97-AF65-F5344CB8AC3E}">
        <p14:creationId xmlns:p14="http://schemas.microsoft.com/office/powerpoint/2010/main" val="3817223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 </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Boundary</a:t>
            </a:r>
            <a:r>
              <a:rPr lang="en-US" b="1" dirty="0"/>
              <a:t>, Limited Approach. </a:t>
            </a:r>
            <a:r>
              <a:rPr lang="en-US" dirty="0"/>
              <a:t>An approach limit at a distance from an exposed energized electrical conductor or circuit part within which a shock hazard exists. </a:t>
            </a:r>
          </a:p>
          <a:p>
            <a:r>
              <a:rPr lang="en-US" b="1" strike="sngStrike" dirty="0" smtClean="0"/>
              <a:t>Boundary</a:t>
            </a:r>
            <a:r>
              <a:rPr lang="en-US" b="1" strike="sngStrike" dirty="0"/>
              <a:t>, Prohibited Approach. </a:t>
            </a:r>
            <a:r>
              <a:rPr lang="en-US" strike="sngStrike" dirty="0"/>
              <a:t>An approach limit at a distance from an exposed energized electrical conductor or circuit part within which work is considered the same as making contact with the electrical conductor or circuit part</a:t>
            </a:r>
            <a:r>
              <a:rPr lang="en-US" dirty="0"/>
              <a:t>. </a:t>
            </a:r>
          </a:p>
          <a:p>
            <a:endParaRPr lang="en-US" dirty="0"/>
          </a:p>
          <a:p>
            <a:r>
              <a:rPr lang="en-US" b="1" dirty="0" smtClean="0"/>
              <a:t>Boundary</a:t>
            </a:r>
            <a:r>
              <a:rPr lang="en-US" b="1" dirty="0"/>
              <a:t>, Restricted Approach. </a:t>
            </a:r>
            <a:r>
              <a:rPr lang="en-US" dirty="0"/>
              <a:t>An approach limit at a distance from an exposed energized electrical conductor or circuit part within which there is an increased </a:t>
            </a:r>
            <a:r>
              <a:rPr lang="en-US" strike="sngStrike" dirty="0"/>
              <a:t>risk</a:t>
            </a:r>
            <a:r>
              <a:rPr lang="en-US" dirty="0"/>
              <a:t> </a:t>
            </a:r>
            <a:r>
              <a:rPr lang="en-US" u="sng" dirty="0"/>
              <a:t>likelihood</a:t>
            </a:r>
            <a:r>
              <a:rPr lang="en-US" dirty="0"/>
              <a:t> of shock, due to electrical arc-over combined with inadvertent movement, for personnel working in close proximity to the energized electrical conductor or circuit part. </a:t>
            </a:r>
            <a:r>
              <a:rPr lang="en-US" dirty="0" smtClean="0"/>
              <a:t/>
            </a:r>
            <a:br>
              <a:rPr lang="en-US" dirty="0" smtClean="0"/>
            </a:br>
            <a:endParaRPr lang="en-US" dirty="0"/>
          </a:p>
          <a:p>
            <a:r>
              <a:rPr lang="en-US" b="1" u="sng" dirty="0" smtClean="0"/>
              <a:t>Energized </a:t>
            </a:r>
            <a:r>
              <a:rPr lang="en-US" b="1" u="sng" dirty="0"/>
              <a:t>Electrical Work Permit. </a:t>
            </a:r>
            <a:r>
              <a:rPr lang="en-US" u="sng" dirty="0"/>
              <a:t>Authorization to perform work on </a:t>
            </a:r>
            <a:r>
              <a:rPr lang="en-US" u="sng" dirty="0" smtClean="0"/>
              <a:t>equipment that has not been placed in an electrically safe work condition.</a:t>
            </a:r>
            <a:endParaRPr lang="en-US" u="sng" dirty="0"/>
          </a:p>
          <a:p>
            <a:pPr marL="0" indent="0">
              <a:buNone/>
            </a:pPr>
            <a:endParaRPr lang="en-US" dirty="0"/>
          </a:p>
        </p:txBody>
      </p:sp>
    </p:spTree>
    <p:extLst>
      <p:ext uri="{BB962C8B-B14F-4D97-AF65-F5344CB8AC3E}">
        <p14:creationId xmlns:p14="http://schemas.microsoft.com/office/powerpoint/2010/main" val="1434440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DEFINITIONS </a:t>
            </a:r>
            <a:endParaRPr lang="en-US" dirty="0"/>
          </a:p>
        </p:txBody>
      </p:sp>
      <p:sp>
        <p:nvSpPr>
          <p:cNvPr id="3" name="Content Placeholder 2"/>
          <p:cNvSpPr>
            <a:spLocks noGrp="1"/>
          </p:cNvSpPr>
          <p:nvPr>
            <p:ph idx="1"/>
          </p:nvPr>
        </p:nvSpPr>
        <p:spPr/>
        <p:txBody>
          <a:bodyPr>
            <a:normAutofit fontScale="77500" lnSpcReduction="20000"/>
          </a:bodyPr>
          <a:lstStyle/>
          <a:p>
            <a:r>
              <a:rPr lang="en-US" b="1" u="sng" dirty="0" smtClean="0"/>
              <a:t>Hazard</a:t>
            </a:r>
            <a:r>
              <a:rPr lang="en-US" b="1" u="sng" dirty="0"/>
              <a:t>. </a:t>
            </a:r>
            <a:r>
              <a:rPr lang="en-US" u="sng" dirty="0"/>
              <a:t>A source of possible injury or damage to health. </a:t>
            </a:r>
          </a:p>
          <a:p>
            <a:endParaRPr lang="en-US" dirty="0"/>
          </a:p>
          <a:p>
            <a:r>
              <a:rPr lang="en-US" b="1" u="sng" dirty="0" smtClean="0"/>
              <a:t>Hazardous</a:t>
            </a:r>
            <a:r>
              <a:rPr lang="en-US" b="1" u="sng" dirty="0"/>
              <a:t>. </a:t>
            </a:r>
            <a:r>
              <a:rPr lang="en-US" u="sng" dirty="0"/>
              <a:t>Involving exposure to at least one hazard. </a:t>
            </a:r>
          </a:p>
          <a:p>
            <a:endParaRPr lang="en-US" dirty="0"/>
          </a:p>
          <a:p>
            <a:r>
              <a:rPr lang="en-US" b="1" dirty="0" smtClean="0"/>
              <a:t>Incident </a:t>
            </a:r>
            <a:r>
              <a:rPr lang="en-US" b="1" dirty="0"/>
              <a:t>Energy. </a:t>
            </a:r>
            <a:r>
              <a:rPr lang="en-US" dirty="0"/>
              <a:t>The amount of </a:t>
            </a:r>
            <a:r>
              <a:rPr lang="en-US" u="sng" dirty="0"/>
              <a:t>thermal</a:t>
            </a:r>
            <a:r>
              <a:rPr lang="en-US" dirty="0"/>
              <a:t> energy impressed on a surface, a certain distance from the source, generated during an electrical arc event. One of the units used to measure incident energy is calories per centimeter squared (cal/cm2). </a:t>
            </a:r>
          </a:p>
          <a:p>
            <a:endParaRPr lang="en-US" dirty="0"/>
          </a:p>
          <a:p>
            <a:r>
              <a:rPr lang="en-US" b="1" dirty="0" smtClean="0"/>
              <a:t>Incident </a:t>
            </a:r>
            <a:r>
              <a:rPr lang="en-US" b="1" dirty="0"/>
              <a:t>Energy Analysis. </a:t>
            </a:r>
            <a:r>
              <a:rPr lang="en-US" dirty="0"/>
              <a:t>A component of an arc flash </a:t>
            </a:r>
            <a:r>
              <a:rPr lang="en-US" strike="sngStrike" dirty="0"/>
              <a:t>hazard analysis </a:t>
            </a:r>
            <a:r>
              <a:rPr lang="en-US" u="sng" dirty="0"/>
              <a:t>risk assessment </a:t>
            </a:r>
            <a:r>
              <a:rPr lang="en-US" dirty="0"/>
              <a:t>used to predict the incident energy of an arc flash for a specified set of conditions. </a:t>
            </a:r>
          </a:p>
          <a:p>
            <a:endParaRPr lang="en-US" dirty="0"/>
          </a:p>
        </p:txBody>
      </p:sp>
    </p:spTree>
    <p:extLst>
      <p:ext uri="{BB962C8B-B14F-4D97-AF65-F5344CB8AC3E}">
        <p14:creationId xmlns:p14="http://schemas.microsoft.com/office/powerpoint/2010/main" val="2787193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 </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b="1" u="sng" dirty="0" smtClean="0"/>
              <a:t>Risk</a:t>
            </a:r>
            <a:r>
              <a:rPr lang="en-US" b="1" u="sng" dirty="0"/>
              <a:t>. </a:t>
            </a:r>
            <a:r>
              <a:rPr lang="en-US" u="sng" dirty="0"/>
              <a:t>A combination of the likelihood of occurrence of injury or damage to health and the severity of injury or damage to health, that results from a hazard. </a:t>
            </a:r>
          </a:p>
          <a:p>
            <a:endParaRPr lang="en-US" dirty="0"/>
          </a:p>
          <a:p>
            <a:r>
              <a:rPr lang="en-US" b="1" u="sng" dirty="0" smtClean="0"/>
              <a:t>Risk </a:t>
            </a:r>
            <a:r>
              <a:rPr lang="en-US" b="1" u="sng" dirty="0"/>
              <a:t>Assessment. </a:t>
            </a:r>
            <a:r>
              <a:rPr lang="en-US" u="sng" dirty="0"/>
              <a:t>An overall process that identifies hazards, estimates the potential severity of injury or damage to health, estimates the likelihood of occurrence of injury or damage to health, and determines if protective measures are required. </a:t>
            </a:r>
            <a:r>
              <a:rPr lang="en-US" u="sng" dirty="0" smtClean="0"/>
              <a:t/>
            </a:r>
            <a:br>
              <a:rPr lang="en-US" u="sng" dirty="0" smtClean="0"/>
            </a:br>
            <a:endParaRPr lang="en-US" u="sng" dirty="0"/>
          </a:p>
          <a:p>
            <a:r>
              <a:rPr lang="en-US" u="sng" dirty="0" smtClean="0"/>
              <a:t>Informational </a:t>
            </a:r>
            <a:r>
              <a:rPr lang="en-US" u="sng" dirty="0"/>
              <a:t>Note: As used in this Standard, “arc flash risk assessment” and “shock risk assessment” are types of risk assessments. </a:t>
            </a:r>
          </a:p>
          <a:p>
            <a:endParaRPr lang="en-US" dirty="0"/>
          </a:p>
        </p:txBody>
      </p:sp>
    </p:spTree>
    <p:extLst>
      <p:ext uri="{BB962C8B-B14F-4D97-AF65-F5344CB8AC3E}">
        <p14:creationId xmlns:p14="http://schemas.microsoft.com/office/powerpoint/2010/main" val="1118897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 </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Article </a:t>
            </a:r>
            <a:r>
              <a:rPr lang="en-US" dirty="0"/>
              <a:t>110 task group </a:t>
            </a:r>
          </a:p>
          <a:p>
            <a:r>
              <a:rPr lang="en-US" dirty="0"/>
              <a:t>•Mark McNellis </a:t>
            </a:r>
          </a:p>
          <a:p>
            <a:r>
              <a:rPr lang="en-US" dirty="0"/>
              <a:t>•Jackie McAlhaney </a:t>
            </a:r>
          </a:p>
          <a:p>
            <a:r>
              <a:rPr lang="en-US" dirty="0"/>
              <a:t>•Heath Garrison </a:t>
            </a:r>
          </a:p>
          <a:p>
            <a:r>
              <a:rPr lang="en-US" dirty="0"/>
              <a:t>•Jerry Grant </a:t>
            </a:r>
          </a:p>
          <a:p>
            <a:r>
              <a:rPr lang="en-US" dirty="0"/>
              <a:t>•Greg Christensen </a:t>
            </a:r>
          </a:p>
          <a:p>
            <a:r>
              <a:rPr lang="en-US" dirty="0"/>
              <a:t>•Mike Hicks </a:t>
            </a:r>
          </a:p>
          <a:p>
            <a:r>
              <a:rPr lang="en-US" dirty="0"/>
              <a:t>•Jerry Rivera (NECA) </a:t>
            </a:r>
          </a:p>
          <a:p>
            <a:r>
              <a:rPr lang="en-US" dirty="0"/>
              <a:t>•Dennis Neitzel </a:t>
            </a:r>
          </a:p>
          <a:p>
            <a:r>
              <a:rPr lang="en-US" dirty="0"/>
              <a:t>•Ray Crow </a:t>
            </a:r>
          </a:p>
          <a:p>
            <a:r>
              <a:rPr lang="en-US" dirty="0"/>
              <a:t>•Ken Mastrullo </a:t>
            </a:r>
          </a:p>
          <a:p>
            <a:r>
              <a:rPr lang="en-US" dirty="0"/>
              <a:t>•Bobby Gray </a:t>
            </a:r>
          </a:p>
          <a:p>
            <a:r>
              <a:rPr lang="en-US" dirty="0"/>
              <a:t>•Jim Dollard (IBEW) </a:t>
            </a:r>
          </a:p>
          <a:p>
            <a:r>
              <a:rPr lang="en-US" dirty="0"/>
              <a:t>•Daleep Mohla </a:t>
            </a:r>
          </a:p>
          <a:p>
            <a:r>
              <a:rPr lang="en-US" dirty="0"/>
              <a:t>•Palmer Hickman (NJATC) </a:t>
            </a:r>
          </a:p>
          <a:p>
            <a:r>
              <a:rPr lang="en-US" dirty="0"/>
              <a:t>•Dave Dini </a:t>
            </a:r>
          </a:p>
        </p:txBody>
      </p:sp>
    </p:spTree>
    <p:extLst>
      <p:ext uri="{BB962C8B-B14F-4D97-AF65-F5344CB8AC3E}">
        <p14:creationId xmlns:p14="http://schemas.microsoft.com/office/powerpoint/2010/main" val="3549282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ARTICLE </a:t>
            </a:r>
            <a:r>
              <a:rPr lang="en-US" dirty="0"/>
              <a:t>110 RESTRUCTURING </a:t>
            </a:r>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110.1 </a:t>
            </a:r>
            <a:r>
              <a:rPr lang="en-US" strike="sngStrike" dirty="0"/>
              <a:t>Relationships with Contractors (Outside Service Personnel, and so forth)</a:t>
            </a:r>
            <a:r>
              <a:rPr lang="en-US" dirty="0"/>
              <a:t> Electrical Safety Program </a:t>
            </a:r>
          </a:p>
          <a:p>
            <a:r>
              <a:rPr lang="en-US" dirty="0" smtClean="0"/>
              <a:t>110.2 </a:t>
            </a:r>
            <a:r>
              <a:rPr lang="en-US" dirty="0"/>
              <a:t>Training Requirements </a:t>
            </a:r>
          </a:p>
          <a:p>
            <a:r>
              <a:rPr lang="en-US" dirty="0" smtClean="0"/>
              <a:t>110.3 </a:t>
            </a:r>
            <a:r>
              <a:rPr lang="en-US" strike="sngStrike" dirty="0"/>
              <a:t>Electrical Safety Program</a:t>
            </a:r>
            <a:r>
              <a:rPr lang="en-US" dirty="0"/>
              <a:t> Host and Contract Employers’ Responsibilities </a:t>
            </a:r>
          </a:p>
          <a:p>
            <a:r>
              <a:rPr lang="en-US" dirty="0" smtClean="0"/>
              <a:t>110.4 </a:t>
            </a:r>
            <a:r>
              <a:rPr lang="en-US" dirty="0"/>
              <a:t>Use of </a:t>
            </a:r>
            <a:r>
              <a:rPr lang="en-US" u="sng" dirty="0"/>
              <a:t>Electrica</a:t>
            </a:r>
            <a:r>
              <a:rPr lang="en-US" dirty="0"/>
              <a:t>l Equipment </a:t>
            </a:r>
          </a:p>
          <a:p>
            <a:r>
              <a:rPr lang="en-US" dirty="0" smtClean="0"/>
              <a:t>110.5 </a:t>
            </a:r>
            <a:r>
              <a:rPr lang="en-US" strike="sngStrike" dirty="0"/>
              <a:t>Underground Electrical Lines and Equipment </a:t>
            </a:r>
          </a:p>
          <a:p>
            <a:endParaRPr lang="en-US" dirty="0"/>
          </a:p>
        </p:txBody>
      </p:sp>
    </p:spTree>
    <p:extLst>
      <p:ext uri="{BB962C8B-B14F-4D97-AF65-F5344CB8AC3E}">
        <p14:creationId xmlns:p14="http://schemas.microsoft.com/office/powerpoint/2010/main" val="4226001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2521</Words>
  <Application>Microsoft Office PowerPoint</Application>
  <PresentationFormat>On-screen Show (4:3)</PresentationFormat>
  <Paragraphs>192</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NFPA Changes 2015 </vt:lpstr>
      <vt:lpstr>2015 NFPA 70E CHANGES </vt:lpstr>
      <vt:lpstr> 2015 NFPA 70E CHANGES </vt:lpstr>
      <vt:lpstr>ARTICLE 9 </vt:lpstr>
      <vt:lpstr>DEFINITIONS </vt:lpstr>
      <vt:lpstr> DEFINITIONS </vt:lpstr>
      <vt:lpstr>DEFINITIONS </vt:lpstr>
      <vt:lpstr>ARTICLE 110 </vt:lpstr>
      <vt:lpstr>ARTICLE 110 RESTRUCTURING </vt:lpstr>
      <vt:lpstr>ARTICLE 110.1 </vt:lpstr>
      <vt:lpstr>110.1 </vt:lpstr>
      <vt:lpstr>10.1 </vt:lpstr>
      <vt:lpstr>ARTICLE 110.2 </vt:lpstr>
      <vt:lpstr>ARTICLE 110.2 </vt:lpstr>
      <vt:lpstr>ARTICLE 110.2 </vt:lpstr>
      <vt:lpstr>ARTICLE 110.2 </vt:lpstr>
      <vt:lpstr>ARTICLE 110.3 </vt:lpstr>
      <vt:lpstr>110.4 RESTRUCTURING </vt:lpstr>
      <vt:lpstr>ARTICLE 110.4 </vt:lpstr>
      <vt:lpstr>ARTICLE 110.4 </vt:lpstr>
      <vt:lpstr>ARTICLE 110.4 </vt:lpstr>
      <vt:lpstr>ARTICLE 110.5 </vt:lpstr>
      <vt:lpstr>ARTICLE 120 </vt:lpstr>
      <vt:lpstr>ARTICLE 120 </vt:lpstr>
      <vt:lpstr>ARTICLE 130 </vt:lpstr>
      <vt:lpstr>ARTICLE 130 </vt:lpstr>
      <vt:lpstr>ARTICLE 130 </vt:lpstr>
      <vt:lpstr>TABLE 130.7(C)(15)(A) </vt:lpstr>
      <vt:lpstr>TABLE 130.7(C)(15)(B) </vt:lpstr>
      <vt:lpstr>ARC FLASH TABLES </vt:lpstr>
      <vt:lpstr>CHAPTER THREE </vt:lpstr>
      <vt:lpstr>OTHER SIGNIFICANT CHANGES </vt:lpstr>
      <vt:lpstr>2015 NFPA 70E CHANGES </vt:lpstr>
    </vt:vector>
  </TitlesOfParts>
  <Company>State of Maine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NFPA Changes 2015</dc:title>
  <dc:creator>Cifelli, Adela L.</dc:creator>
  <cp:lastModifiedBy>Paula Drouin</cp:lastModifiedBy>
  <cp:revision>11</cp:revision>
  <dcterms:created xsi:type="dcterms:W3CDTF">2015-02-23T19:04:16Z</dcterms:created>
  <dcterms:modified xsi:type="dcterms:W3CDTF">2015-07-16T12:48:44Z</dcterms:modified>
</cp:coreProperties>
</file>